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2" r:id="rId6"/>
    <p:sldId id="261" r:id="rId7"/>
    <p:sldId id="267" r:id="rId8"/>
    <p:sldId id="265" r:id="rId9"/>
    <p:sldId id="266" r:id="rId10"/>
    <p:sldId id="263" r:id="rId11"/>
    <p:sldId id="259" r:id="rId1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7"/>
            <p14:sldId id="258"/>
            <p14:sldId id="260"/>
            <p14:sldId id="262"/>
            <p14:sldId id="261"/>
            <p14:sldId id="267"/>
            <p14:sldId id="265"/>
            <p14:sldId id="266"/>
            <p14:sldId id="263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Licata" initials="CL" lastIdx="1" clrIdx="0">
    <p:extLst>
      <p:ext uri="{19B8F6BF-5375-455C-9EA6-DF929625EA0E}">
        <p15:presenceInfo xmlns:p15="http://schemas.microsoft.com/office/powerpoint/2012/main" userId="S-1-5-21-1060284298-1450960922-725345543-34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46102"/>
    <a:srgbClr val="E56618"/>
    <a:srgbClr val="D95E00"/>
    <a:srgbClr val="EEEEEE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443"/>
  </p:normalViewPr>
  <p:slideViewPr>
    <p:cSldViewPr snapToGrid="0" snapToObjects="1">
      <p:cViewPr varScale="1">
        <p:scale>
          <a:sx n="63" d="100"/>
          <a:sy n="63" d="100"/>
        </p:scale>
        <p:origin x="732" y="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11T11:00:15.653" idx="1">
    <p:pos x="10" y="10"/>
    <p:text>This is good information for sure ut I don't think we need to include in the presentation.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B4FC6-A23E-4606-AA07-94D7EF336FE9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BA37468-9A06-42EE-B06D-003279B7A45A}">
      <dgm:prSet phldrT="[Text]"/>
      <dgm:spPr/>
      <dgm:t>
        <a:bodyPr/>
        <a:lstStyle/>
        <a:p>
          <a:r>
            <a:rPr lang="en-US" dirty="0"/>
            <a:t>2023-24</a:t>
          </a:r>
        </a:p>
      </dgm:t>
    </dgm:pt>
    <dgm:pt modelId="{A43E3307-7467-47A9-8F02-E9E3A61CA962}" type="parTrans" cxnId="{D5D7C617-9EF4-4A66-A03C-FBE9DB232BE8}">
      <dgm:prSet/>
      <dgm:spPr/>
      <dgm:t>
        <a:bodyPr/>
        <a:lstStyle/>
        <a:p>
          <a:endParaRPr lang="en-US"/>
        </a:p>
      </dgm:t>
    </dgm:pt>
    <dgm:pt modelId="{EA5326EB-9DAA-4B84-923A-09EF95318A33}" type="sibTrans" cxnId="{D5D7C617-9EF4-4A66-A03C-FBE9DB232BE8}">
      <dgm:prSet/>
      <dgm:spPr/>
      <dgm:t>
        <a:bodyPr/>
        <a:lstStyle/>
        <a:p>
          <a:endParaRPr lang="en-US" dirty="0"/>
        </a:p>
      </dgm:t>
    </dgm:pt>
    <dgm:pt modelId="{2C1FAE5D-586D-475C-8CFE-50DD19BCF912}">
      <dgm:prSet phldrT="[Text]"/>
      <dgm:spPr/>
      <dgm:t>
        <a:bodyPr/>
        <a:lstStyle/>
        <a:p>
          <a:r>
            <a:rPr lang="en-US" dirty="0"/>
            <a:t>Form Steering Committee and Working Groups</a:t>
          </a:r>
        </a:p>
      </dgm:t>
    </dgm:pt>
    <dgm:pt modelId="{59AA4FAC-D7F0-4FD5-BE95-9C47BA0CF2FD}" type="parTrans" cxnId="{3B9C7F42-E734-439A-9526-DF9D75FA9DD4}">
      <dgm:prSet/>
      <dgm:spPr/>
      <dgm:t>
        <a:bodyPr/>
        <a:lstStyle/>
        <a:p>
          <a:endParaRPr lang="en-US"/>
        </a:p>
      </dgm:t>
    </dgm:pt>
    <dgm:pt modelId="{0BA3AF69-DE86-4018-88C3-E64CB7FA1B92}" type="sibTrans" cxnId="{3B9C7F42-E734-439A-9526-DF9D75FA9DD4}">
      <dgm:prSet/>
      <dgm:spPr/>
      <dgm:t>
        <a:bodyPr/>
        <a:lstStyle/>
        <a:p>
          <a:endParaRPr lang="en-US"/>
        </a:p>
      </dgm:t>
    </dgm:pt>
    <dgm:pt modelId="{38DA277A-5030-41B3-B505-34A1733B7B94}">
      <dgm:prSet phldrT="[Text]"/>
      <dgm:spPr/>
      <dgm:t>
        <a:bodyPr/>
        <a:lstStyle/>
        <a:p>
          <a:r>
            <a:rPr lang="en-US" dirty="0"/>
            <a:t>2024-25</a:t>
          </a:r>
        </a:p>
      </dgm:t>
    </dgm:pt>
    <dgm:pt modelId="{365E47BB-7AA4-4051-B94B-136CB45793F9}" type="parTrans" cxnId="{7D06F12E-38A7-4829-8B8D-4EA7E09D5EA6}">
      <dgm:prSet/>
      <dgm:spPr/>
      <dgm:t>
        <a:bodyPr/>
        <a:lstStyle/>
        <a:p>
          <a:endParaRPr lang="en-US"/>
        </a:p>
      </dgm:t>
    </dgm:pt>
    <dgm:pt modelId="{AC32A232-9DAC-429D-B578-BD6EEADBE111}" type="sibTrans" cxnId="{7D06F12E-38A7-4829-8B8D-4EA7E09D5EA6}">
      <dgm:prSet/>
      <dgm:spPr/>
      <dgm:t>
        <a:bodyPr/>
        <a:lstStyle/>
        <a:p>
          <a:endParaRPr lang="en-US" dirty="0"/>
        </a:p>
      </dgm:t>
    </dgm:pt>
    <dgm:pt modelId="{65C6B22B-2B7F-41D5-8DD7-DE69C72E1CBC}">
      <dgm:prSet phldrT="[Text]"/>
      <dgm:spPr/>
      <dgm:t>
        <a:bodyPr/>
        <a:lstStyle/>
        <a:p>
          <a:r>
            <a:rPr lang="en-US" dirty="0"/>
            <a:t>Gather data evidence </a:t>
          </a:r>
        </a:p>
      </dgm:t>
    </dgm:pt>
    <dgm:pt modelId="{95C4435E-8BCB-44ED-ACFB-8C50A9258BCE}" type="parTrans" cxnId="{A6BD5966-B4BB-4CB6-B160-81AD70D6B581}">
      <dgm:prSet/>
      <dgm:spPr/>
      <dgm:t>
        <a:bodyPr/>
        <a:lstStyle/>
        <a:p>
          <a:endParaRPr lang="en-US"/>
        </a:p>
      </dgm:t>
    </dgm:pt>
    <dgm:pt modelId="{732D5E59-794B-4DB7-9996-71B9A68CF2D1}" type="sibTrans" cxnId="{A6BD5966-B4BB-4CB6-B160-81AD70D6B581}">
      <dgm:prSet/>
      <dgm:spPr/>
      <dgm:t>
        <a:bodyPr/>
        <a:lstStyle/>
        <a:p>
          <a:endParaRPr lang="en-US"/>
        </a:p>
      </dgm:t>
    </dgm:pt>
    <dgm:pt modelId="{65397FFF-B315-4114-BDA2-EE993BFC7A02}">
      <dgm:prSet phldrT="[Text]"/>
      <dgm:spPr/>
      <dgm:t>
        <a:bodyPr/>
        <a:lstStyle/>
        <a:p>
          <a:r>
            <a:rPr lang="en-US" dirty="0"/>
            <a:t>Write and revise Self-Study drafts</a:t>
          </a:r>
        </a:p>
      </dgm:t>
    </dgm:pt>
    <dgm:pt modelId="{366176CD-8760-421E-93AD-E7C967EA6403}" type="parTrans" cxnId="{27143C5C-7603-494C-9504-CF6EA3ED3F80}">
      <dgm:prSet/>
      <dgm:spPr/>
      <dgm:t>
        <a:bodyPr/>
        <a:lstStyle/>
        <a:p>
          <a:endParaRPr lang="en-US"/>
        </a:p>
      </dgm:t>
    </dgm:pt>
    <dgm:pt modelId="{5814F8B4-88D1-492E-AA65-353AF623FD79}" type="sibTrans" cxnId="{27143C5C-7603-494C-9504-CF6EA3ED3F80}">
      <dgm:prSet/>
      <dgm:spPr/>
      <dgm:t>
        <a:bodyPr/>
        <a:lstStyle/>
        <a:p>
          <a:endParaRPr lang="en-US"/>
        </a:p>
      </dgm:t>
    </dgm:pt>
    <dgm:pt modelId="{3059E775-5A17-4DE8-AF13-0A61B894AE08}">
      <dgm:prSet phldrT="[Text]"/>
      <dgm:spPr/>
      <dgm:t>
        <a:bodyPr/>
        <a:lstStyle/>
        <a:p>
          <a:r>
            <a:rPr lang="en-US" dirty="0"/>
            <a:t>2026</a:t>
          </a:r>
        </a:p>
      </dgm:t>
    </dgm:pt>
    <dgm:pt modelId="{1C7D151B-A5F1-426D-9CF7-C1DD49941905}" type="parTrans" cxnId="{2B436BE7-0266-491A-90E8-3C2153D36C08}">
      <dgm:prSet/>
      <dgm:spPr/>
      <dgm:t>
        <a:bodyPr/>
        <a:lstStyle/>
        <a:p>
          <a:endParaRPr lang="en-US"/>
        </a:p>
      </dgm:t>
    </dgm:pt>
    <dgm:pt modelId="{E3F503C7-2F55-4300-85CD-6001AD140D26}" type="sibTrans" cxnId="{2B436BE7-0266-491A-90E8-3C2153D36C08}">
      <dgm:prSet/>
      <dgm:spPr/>
      <dgm:t>
        <a:bodyPr/>
        <a:lstStyle/>
        <a:p>
          <a:endParaRPr lang="en-US"/>
        </a:p>
      </dgm:t>
    </dgm:pt>
    <dgm:pt modelId="{42E8FD14-2E5F-41FF-9822-C295FC01A3EC}">
      <dgm:prSet phldrT="[Text]"/>
      <dgm:spPr/>
      <dgm:t>
        <a:bodyPr/>
        <a:lstStyle/>
        <a:p>
          <a:r>
            <a:rPr lang="en-US" dirty="0"/>
            <a:t>Submit final Self-Study</a:t>
          </a:r>
        </a:p>
      </dgm:t>
    </dgm:pt>
    <dgm:pt modelId="{73038182-3BCD-4238-8B90-991F06240128}" type="parTrans" cxnId="{6D37CB90-0BFE-4952-9662-11B4693B20E2}">
      <dgm:prSet/>
      <dgm:spPr/>
      <dgm:t>
        <a:bodyPr/>
        <a:lstStyle/>
        <a:p>
          <a:endParaRPr lang="en-US"/>
        </a:p>
      </dgm:t>
    </dgm:pt>
    <dgm:pt modelId="{07D3739C-22A9-4B05-BBED-36F463355D2B}" type="sibTrans" cxnId="{6D37CB90-0BFE-4952-9662-11B4693B20E2}">
      <dgm:prSet/>
      <dgm:spPr/>
      <dgm:t>
        <a:bodyPr/>
        <a:lstStyle/>
        <a:p>
          <a:endParaRPr lang="en-US"/>
        </a:p>
      </dgm:t>
    </dgm:pt>
    <dgm:pt modelId="{23E58CA8-DE95-4AD9-90F3-F4882679E110}">
      <dgm:prSet phldrT="[Text]"/>
      <dgm:spPr/>
      <dgm:t>
        <a:bodyPr/>
        <a:lstStyle/>
        <a:p>
          <a:r>
            <a:rPr lang="en-US" dirty="0"/>
            <a:t>Submit Self-Study Design</a:t>
          </a:r>
        </a:p>
      </dgm:t>
    </dgm:pt>
    <dgm:pt modelId="{7AF00F62-57D1-4222-B0C5-777343BDEEF8}" type="parTrans" cxnId="{1BEC5531-EA0C-4F98-BDCB-9065A3CD8D49}">
      <dgm:prSet/>
      <dgm:spPr/>
      <dgm:t>
        <a:bodyPr/>
        <a:lstStyle/>
        <a:p>
          <a:endParaRPr lang="en-US"/>
        </a:p>
      </dgm:t>
    </dgm:pt>
    <dgm:pt modelId="{2DE44EB6-78E5-4D22-8EA4-B622B32D4C4F}" type="sibTrans" cxnId="{1BEC5531-EA0C-4F98-BDCB-9065A3CD8D49}">
      <dgm:prSet/>
      <dgm:spPr/>
      <dgm:t>
        <a:bodyPr/>
        <a:lstStyle/>
        <a:p>
          <a:endParaRPr lang="en-US"/>
        </a:p>
      </dgm:t>
    </dgm:pt>
    <dgm:pt modelId="{A3A5A2CC-0298-4965-BEB9-F6EEF7AF6019}">
      <dgm:prSet phldrT="[Text]"/>
      <dgm:spPr/>
      <dgm:t>
        <a:bodyPr/>
        <a:lstStyle/>
        <a:p>
          <a:r>
            <a:rPr lang="en-US" dirty="0"/>
            <a:t>Team Chair Visit</a:t>
          </a:r>
        </a:p>
      </dgm:t>
    </dgm:pt>
    <dgm:pt modelId="{5442902C-E25B-4814-ACD7-9B473AE01C4A}" type="parTrans" cxnId="{8A4A6C50-F287-4DA7-AAE4-B5C8B9EA3D2F}">
      <dgm:prSet/>
      <dgm:spPr/>
      <dgm:t>
        <a:bodyPr/>
        <a:lstStyle/>
        <a:p>
          <a:endParaRPr lang="en-US"/>
        </a:p>
      </dgm:t>
    </dgm:pt>
    <dgm:pt modelId="{ABCB7BFB-A031-486F-A62B-48A678B307DA}" type="sibTrans" cxnId="{8A4A6C50-F287-4DA7-AAE4-B5C8B9EA3D2F}">
      <dgm:prSet/>
      <dgm:spPr/>
      <dgm:t>
        <a:bodyPr/>
        <a:lstStyle/>
        <a:p>
          <a:endParaRPr lang="en-US"/>
        </a:p>
      </dgm:t>
    </dgm:pt>
    <dgm:pt modelId="{807F6E92-2947-486F-A9BB-DFAB99DFC39B}">
      <dgm:prSet phldrT="[Text]"/>
      <dgm:spPr/>
      <dgm:t>
        <a:bodyPr/>
        <a:lstStyle/>
        <a:p>
          <a:r>
            <a:rPr lang="en-US" dirty="0"/>
            <a:t>MSCHE Vice President Visit</a:t>
          </a:r>
        </a:p>
      </dgm:t>
    </dgm:pt>
    <dgm:pt modelId="{2C20A8B3-FE77-4B66-AB68-63FF24C7E273}" type="parTrans" cxnId="{6FA4CC48-454C-4165-82CD-906F7A457F1F}">
      <dgm:prSet/>
      <dgm:spPr/>
      <dgm:t>
        <a:bodyPr/>
        <a:lstStyle/>
        <a:p>
          <a:endParaRPr lang="en-US"/>
        </a:p>
      </dgm:t>
    </dgm:pt>
    <dgm:pt modelId="{A8FC89BC-9D4A-48B5-8880-BE68EE8C0C23}" type="sibTrans" cxnId="{6FA4CC48-454C-4165-82CD-906F7A457F1F}">
      <dgm:prSet/>
      <dgm:spPr/>
      <dgm:t>
        <a:bodyPr/>
        <a:lstStyle/>
        <a:p>
          <a:endParaRPr lang="en-US"/>
        </a:p>
      </dgm:t>
    </dgm:pt>
    <dgm:pt modelId="{1AEA2733-4B7C-4604-B1A7-8930DD3E8990}">
      <dgm:prSet phldrT="[Text]"/>
      <dgm:spPr/>
      <dgm:t>
        <a:bodyPr/>
        <a:lstStyle/>
        <a:p>
          <a:r>
            <a:rPr lang="en-US" dirty="0"/>
            <a:t>External  Team Visit to Henrietta and 2-3 global campuses</a:t>
          </a:r>
        </a:p>
      </dgm:t>
    </dgm:pt>
    <dgm:pt modelId="{E452ACC1-3A62-479F-A42D-EC88E16F3722}" type="parTrans" cxnId="{A3A7140F-C249-4EF9-9172-0AFFAC57C696}">
      <dgm:prSet/>
      <dgm:spPr/>
      <dgm:t>
        <a:bodyPr/>
        <a:lstStyle/>
        <a:p>
          <a:endParaRPr lang="en-US"/>
        </a:p>
      </dgm:t>
    </dgm:pt>
    <dgm:pt modelId="{2850909E-6DEC-4EF9-99C0-722693A67680}" type="sibTrans" cxnId="{A3A7140F-C249-4EF9-9172-0AFFAC57C696}">
      <dgm:prSet/>
      <dgm:spPr/>
      <dgm:t>
        <a:bodyPr/>
        <a:lstStyle/>
        <a:p>
          <a:endParaRPr lang="en-US"/>
        </a:p>
      </dgm:t>
    </dgm:pt>
    <dgm:pt modelId="{077381AE-64A4-4739-BFA4-5E572B08F378}">
      <dgm:prSet phldrT="[Text]"/>
      <dgm:spPr/>
      <dgm:t>
        <a:bodyPr/>
        <a:lstStyle/>
        <a:p>
          <a:r>
            <a:rPr lang="en-US" dirty="0"/>
            <a:t>RIT Response and Final Action</a:t>
          </a:r>
        </a:p>
      </dgm:t>
    </dgm:pt>
    <dgm:pt modelId="{F211FAA5-3C88-478F-B579-702C5621434F}" type="parTrans" cxnId="{CA7A6F57-E1CD-4CE4-BFA5-060718120055}">
      <dgm:prSet/>
      <dgm:spPr/>
      <dgm:t>
        <a:bodyPr/>
        <a:lstStyle/>
        <a:p>
          <a:endParaRPr lang="en-US"/>
        </a:p>
      </dgm:t>
    </dgm:pt>
    <dgm:pt modelId="{88FFD2F9-BBE6-4152-8DD4-E12225718FF9}" type="sibTrans" cxnId="{CA7A6F57-E1CD-4CE4-BFA5-060718120055}">
      <dgm:prSet/>
      <dgm:spPr/>
      <dgm:t>
        <a:bodyPr/>
        <a:lstStyle/>
        <a:p>
          <a:endParaRPr lang="en-US"/>
        </a:p>
      </dgm:t>
    </dgm:pt>
    <dgm:pt modelId="{6E31A4CE-A1D5-4782-A8BB-B26C017E4F01}" type="pres">
      <dgm:prSet presAssocID="{C6CB4FC6-A23E-4606-AA07-94D7EF336FE9}" presName="linearFlow" presStyleCnt="0">
        <dgm:presLayoutVars>
          <dgm:dir/>
          <dgm:animLvl val="lvl"/>
          <dgm:resizeHandles val="exact"/>
        </dgm:presLayoutVars>
      </dgm:prSet>
      <dgm:spPr/>
    </dgm:pt>
    <dgm:pt modelId="{953DF414-384A-4FF7-9773-F381150048E2}" type="pres">
      <dgm:prSet presAssocID="{FBA37468-9A06-42EE-B06D-003279B7A45A}" presName="composite" presStyleCnt="0"/>
      <dgm:spPr/>
    </dgm:pt>
    <dgm:pt modelId="{CD895E14-CD3C-47BA-96E9-EDCB34AFF305}" type="pres">
      <dgm:prSet presAssocID="{FBA37468-9A06-42EE-B06D-003279B7A45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828CC1E-0ADA-477E-9A5B-A05FE7922C3E}" type="pres">
      <dgm:prSet presAssocID="{FBA37468-9A06-42EE-B06D-003279B7A45A}" presName="parSh" presStyleLbl="node1" presStyleIdx="0" presStyleCnt="3" custLinFactNeighborX="-220" custLinFactNeighborY="-3068"/>
      <dgm:spPr/>
    </dgm:pt>
    <dgm:pt modelId="{3079E3B0-E28C-42DE-A63F-E932B0AD917C}" type="pres">
      <dgm:prSet presAssocID="{FBA37468-9A06-42EE-B06D-003279B7A45A}" presName="desTx" presStyleLbl="fgAcc1" presStyleIdx="0" presStyleCnt="3">
        <dgm:presLayoutVars>
          <dgm:bulletEnabled val="1"/>
        </dgm:presLayoutVars>
      </dgm:prSet>
      <dgm:spPr/>
    </dgm:pt>
    <dgm:pt modelId="{211CCF7E-95F1-4762-9BED-4EEC948F54A6}" type="pres">
      <dgm:prSet presAssocID="{EA5326EB-9DAA-4B84-923A-09EF95318A33}" presName="sibTrans" presStyleLbl="sibTrans2D1" presStyleIdx="0" presStyleCnt="2"/>
      <dgm:spPr/>
    </dgm:pt>
    <dgm:pt modelId="{A4BC5FC6-F1D0-4FFF-90F6-11768C2E944A}" type="pres">
      <dgm:prSet presAssocID="{EA5326EB-9DAA-4B84-923A-09EF95318A33}" presName="connTx" presStyleLbl="sibTrans2D1" presStyleIdx="0" presStyleCnt="2"/>
      <dgm:spPr/>
    </dgm:pt>
    <dgm:pt modelId="{06E42992-3B86-44E9-9BB9-3B5BC5C02F55}" type="pres">
      <dgm:prSet presAssocID="{38DA277A-5030-41B3-B505-34A1733B7B94}" presName="composite" presStyleCnt="0"/>
      <dgm:spPr/>
    </dgm:pt>
    <dgm:pt modelId="{8B8DF360-F30E-494E-9698-216C015D5E85}" type="pres">
      <dgm:prSet presAssocID="{38DA277A-5030-41B3-B505-34A1733B7B9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49CFAE3-9014-4233-9A97-45BE85705963}" type="pres">
      <dgm:prSet presAssocID="{38DA277A-5030-41B3-B505-34A1733B7B94}" presName="parSh" presStyleLbl="node1" presStyleIdx="1" presStyleCnt="3"/>
      <dgm:spPr/>
    </dgm:pt>
    <dgm:pt modelId="{07C6377C-8418-41EA-8010-B806530A222E}" type="pres">
      <dgm:prSet presAssocID="{38DA277A-5030-41B3-B505-34A1733B7B94}" presName="desTx" presStyleLbl="fgAcc1" presStyleIdx="1" presStyleCnt="3">
        <dgm:presLayoutVars>
          <dgm:bulletEnabled val="1"/>
        </dgm:presLayoutVars>
      </dgm:prSet>
      <dgm:spPr/>
    </dgm:pt>
    <dgm:pt modelId="{BE128CC8-7092-4BC2-A0EC-A18BB1A9CE6F}" type="pres">
      <dgm:prSet presAssocID="{AC32A232-9DAC-429D-B578-BD6EEADBE111}" presName="sibTrans" presStyleLbl="sibTrans2D1" presStyleIdx="1" presStyleCnt="2"/>
      <dgm:spPr/>
    </dgm:pt>
    <dgm:pt modelId="{7097ADF4-B74D-4DD6-BF0B-30B94E17070F}" type="pres">
      <dgm:prSet presAssocID="{AC32A232-9DAC-429D-B578-BD6EEADBE111}" presName="connTx" presStyleLbl="sibTrans2D1" presStyleIdx="1" presStyleCnt="2"/>
      <dgm:spPr/>
    </dgm:pt>
    <dgm:pt modelId="{541348E5-582B-4E4F-90BF-D4C1F10BCC64}" type="pres">
      <dgm:prSet presAssocID="{3059E775-5A17-4DE8-AF13-0A61B894AE08}" presName="composite" presStyleCnt="0"/>
      <dgm:spPr/>
    </dgm:pt>
    <dgm:pt modelId="{F5269070-FB83-4D72-9079-9CDD9AB639D0}" type="pres">
      <dgm:prSet presAssocID="{3059E775-5A17-4DE8-AF13-0A61B894AE0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E61B247-2612-4C6B-8A18-DD83591B7DBB}" type="pres">
      <dgm:prSet presAssocID="{3059E775-5A17-4DE8-AF13-0A61B894AE08}" presName="parSh" presStyleLbl="node1" presStyleIdx="2" presStyleCnt="3"/>
      <dgm:spPr/>
    </dgm:pt>
    <dgm:pt modelId="{E25F8BE6-C4B4-4D3E-9C7D-5ED40599DFD9}" type="pres">
      <dgm:prSet presAssocID="{3059E775-5A17-4DE8-AF13-0A61B894AE0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34D5709-47C9-443C-AC48-FF9A2BF17A00}" type="presOf" srcId="{42E8FD14-2E5F-41FF-9822-C295FC01A3EC}" destId="{E25F8BE6-C4B4-4D3E-9C7D-5ED40599DFD9}" srcOrd="0" destOrd="0" presId="urn:microsoft.com/office/officeart/2005/8/layout/process3"/>
    <dgm:cxn modelId="{A3A7140F-C249-4EF9-9172-0AFFAC57C696}" srcId="{3059E775-5A17-4DE8-AF13-0A61B894AE08}" destId="{1AEA2733-4B7C-4604-B1A7-8930DD3E8990}" srcOrd="1" destOrd="0" parTransId="{E452ACC1-3A62-479F-A42D-EC88E16F3722}" sibTransId="{2850909E-6DEC-4EF9-99C0-722693A67680}"/>
    <dgm:cxn modelId="{D5D7C617-9EF4-4A66-A03C-FBE9DB232BE8}" srcId="{C6CB4FC6-A23E-4606-AA07-94D7EF336FE9}" destId="{FBA37468-9A06-42EE-B06D-003279B7A45A}" srcOrd="0" destOrd="0" parTransId="{A43E3307-7467-47A9-8F02-E9E3A61CA962}" sibTransId="{EA5326EB-9DAA-4B84-923A-09EF95318A33}"/>
    <dgm:cxn modelId="{6C789D1A-8D6F-499E-AC7F-079C867FB447}" type="presOf" srcId="{077381AE-64A4-4739-BFA4-5E572B08F378}" destId="{E25F8BE6-C4B4-4D3E-9C7D-5ED40599DFD9}" srcOrd="0" destOrd="2" presId="urn:microsoft.com/office/officeart/2005/8/layout/process3"/>
    <dgm:cxn modelId="{377E4F1E-511D-46F2-95BA-319B91D50497}" type="presOf" srcId="{3059E775-5A17-4DE8-AF13-0A61B894AE08}" destId="{F5269070-FB83-4D72-9079-9CDD9AB639D0}" srcOrd="0" destOrd="0" presId="urn:microsoft.com/office/officeart/2005/8/layout/process3"/>
    <dgm:cxn modelId="{7D06F12E-38A7-4829-8B8D-4EA7E09D5EA6}" srcId="{C6CB4FC6-A23E-4606-AA07-94D7EF336FE9}" destId="{38DA277A-5030-41B3-B505-34A1733B7B94}" srcOrd="1" destOrd="0" parTransId="{365E47BB-7AA4-4051-B94B-136CB45793F9}" sibTransId="{AC32A232-9DAC-429D-B578-BD6EEADBE111}"/>
    <dgm:cxn modelId="{66B0362F-F282-4C06-AC79-746DD8578003}" type="presOf" srcId="{65C6B22B-2B7F-41D5-8DD7-DE69C72E1CBC}" destId="{07C6377C-8418-41EA-8010-B806530A222E}" srcOrd="0" destOrd="0" presId="urn:microsoft.com/office/officeart/2005/8/layout/process3"/>
    <dgm:cxn modelId="{1BEC5531-EA0C-4F98-BDCB-9065A3CD8D49}" srcId="{FBA37468-9A06-42EE-B06D-003279B7A45A}" destId="{23E58CA8-DE95-4AD9-90F3-F4882679E110}" srcOrd="1" destOrd="0" parTransId="{7AF00F62-57D1-4222-B0C5-777343BDEEF8}" sibTransId="{2DE44EB6-78E5-4D22-8EA4-B622B32D4C4F}"/>
    <dgm:cxn modelId="{A765B839-9EBE-4063-B1C1-E414F851D5A5}" type="presOf" srcId="{23E58CA8-DE95-4AD9-90F3-F4882679E110}" destId="{3079E3B0-E28C-42DE-A63F-E932B0AD917C}" srcOrd="0" destOrd="1" presId="urn:microsoft.com/office/officeart/2005/8/layout/process3"/>
    <dgm:cxn modelId="{27143C5C-7603-494C-9504-CF6EA3ED3F80}" srcId="{38DA277A-5030-41B3-B505-34A1733B7B94}" destId="{65397FFF-B315-4114-BDA2-EE993BFC7A02}" srcOrd="1" destOrd="0" parTransId="{366176CD-8760-421E-93AD-E7C967EA6403}" sibTransId="{5814F8B4-88D1-492E-AA65-353AF623FD79}"/>
    <dgm:cxn modelId="{3B9C7F42-E734-439A-9526-DF9D75FA9DD4}" srcId="{FBA37468-9A06-42EE-B06D-003279B7A45A}" destId="{2C1FAE5D-586D-475C-8CFE-50DD19BCF912}" srcOrd="0" destOrd="0" parTransId="{59AA4FAC-D7F0-4FD5-BE95-9C47BA0CF2FD}" sibTransId="{0BA3AF69-DE86-4018-88C3-E64CB7FA1B92}"/>
    <dgm:cxn modelId="{A6BD5966-B4BB-4CB6-B160-81AD70D6B581}" srcId="{38DA277A-5030-41B3-B505-34A1733B7B94}" destId="{65C6B22B-2B7F-41D5-8DD7-DE69C72E1CBC}" srcOrd="0" destOrd="0" parTransId="{95C4435E-8BCB-44ED-ACFB-8C50A9258BCE}" sibTransId="{732D5E59-794B-4DB7-9996-71B9A68CF2D1}"/>
    <dgm:cxn modelId="{6FA4CC48-454C-4165-82CD-906F7A457F1F}" srcId="{FBA37468-9A06-42EE-B06D-003279B7A45A}" destId="{807F6E92-2947-486F-A9BB-DFAB99DFC39B}" srcOrd="2" destOrd="0" parTransId="{2C20A8B3-FE77-4B66-AB68-63FF24C7E273}" sibTransId="{A8FC89BC-9D4A-48B5-8880-BE68EE8C0C23}"/>
    <dgm:cxn modelId="{368D534B-AFE5-458C-8782-4B04031B0AE0}" type="presOf" srcId="{EA5326EB-9DAA-4B84-923A-09EF95318A33}" destId="{211CCF7E-95F1-4762-9BED-4EEC948F54A6}" srcOrd="0" destOrd="0" presId="urn:microsoft.com/office/officeart/2005/8/layout/process3"/>
    <dgm:cxn modelId="{8A4A6C50-F287-4DA7-AAE4-B5C8B9EA3D2F}" srcId="{38DA277A-5030-41B3-B505-34A1733B7B94}" destId="{A3A5A2CC-0298-4965-BEB9-F6EEF7AF6019}" srcOrd="2" destOrd="0" parTransId="{5442902C-E25B-4814-ACD7-9B473AE01C4A}" sibTransId="{ABCB7BFB-A031-486F-A62B-48A678B307DA}"/>
    <dgm:cxn modelId="{2AD89755-6F77-478C-B4C5-75169CC6CC8E}" type="presOf" srcId="{1AEA2733-4B7C-4604-B1A7-8930DD3E8990}" destId="{E25F8BE6-C4B4-4D3E-9C7D-5ED40599DFD9}" srcOrd="0" destOrd="1" presId="urn:microsoft.com/office/officeart/2005/8/layout/process3"/>
    <dgm:cxn modelId="{CA7A6F57-E1CD-4CE4-BFA5-060718120055}" srcId="{3059E775-5A17-4DE8-AF13-0A61B894AE08}" destId="{077381AE-64A4-4739-BFA4-5E572B08F378}" srcOrd="2" destOrd="0" parTransId="{F211FAA5-3C88-478F-B579-702C5621434F}" sibTransId="{88FFD2F9-BBE6-4152-8DD4-E12225718FF9}"/>
    <dgm:cxn modelId="{4C5FE659-C8B0-414C-B61E-0615759395BF}" type="presOf" srcId="{A3A5A2CC-0298-4965-BEB9-F6EEF7AF6019}" destId="{07C6377C-8418-41EA-8010-B806530A222E}" srcOrd="0" destOrd="2" presId="urn:microsoft.com/office/officeart/2005/8/layout/process3"/>
    <dgm:cxn modelId="{D572007A-B642-4873-81D7-9EA6C56CAE8A}" type="presOf" srcId="{FBA37468-9A06-42EE-B06D-003279B7A45A}" destId="{CD895E14-CD3C-47BA-96E9-EDCB34AFF305}" srcOrd="0" destOrd="0" presId="urn:microsoft.com/office/officeart/2005/8/layout/process3"/>
    <dgm:cxn modelId="{774BAF7A-96D3-427D-B361-A7A3C1E9A920}" type="presOf" srcId="{807F6E92-2947-486F-A9BB-DFAB99DFC39B}" destId="{3079E3B0-E28C-42DE-A63F-E932B0AD917C}" srcOrd="0" destOrd="2" presId="urn:microsoft.com/office/officeart/2005/8/layout/process3"/>
    <dgm:cxn modelId="{3EF69F7F-2C00-42C8-9ED2-0C339CA81280}" type="presOf" srcId="{AC32A232-9DAC-429D-B578-BD6EEADBE111}" destId="{BE128CC8-7092-4BC2-A0EC-A18BB1A9CE6F}" srcOrd="0" destOrd="0" presId="urn:microsoft.com/office/officeart/2005/8/layout/process3"/>
    <dgm:cxn modelId="{AF57FE7F-B71E-4274-B37E-2BDA0CD12582}" type="presOf" srcId="{C6CB4FC6-A23E-4606-AA07-94D7EF336FE9}" destId="{6E31A4CE-A1D5-4782-A8BB-B26C017E4F01}" srcOrd="0" destOrd="0" presId="urn:microsoft.com/office/officeart/2005/8/layout/process3"/>
    <dgm:cxn modelId="{6D37CB90-0BFE-4952-9662-11B4693B20E2}" srcId="{3059E775-5A17-4DE8-AF13-0A61B894AE08}" destId="{42E8FD14-2E5F-41FF-9822-C295FC01A3EC}" srcOrd="0" destOrd="0" parTransId="{73038182-3BCD-4238-8B90-991F06240128}" sibTransId="{07D3739C-22A9-4B05-BBED-36F463355D2B}"/>
    <dgm:cxn modelId="{AEB3229C-1E09-4F79-A955-5C6F1EC93897}" type="presOf" srcId="{EA5326EB-9DAA-4B84-923A-09EF95318A33}" destId="{A4BC5FC6-F1D0-4FFF-90F6-11768C2E944A}" srcOrd="1" destOrd="0" presId="urn:microsoft.com/office/officeart/2005/8/layout/process3"/>
    <dgm:cxn modelId="{00BE90A1-FBF1-4F2F-ADCE-3EE1BDE5238F}" type="presOf" srcId="{2C1FAE5D-586D-475C-8CFE-50DD19BCF912}" destId="{3079E3B0-E28C-42DE-A63F-E932B0AD917C}" srcOrd="0" destOrd="0" presId="urn:microsoft.com/office/officeart/2005/8/layout/process3"/>
    <dgm:cxn modelId="{8B0E22B2-69FD-480F-B9C7-6D64EF972489}" type="presOf" srcId="{38DA277A-5030-41B3-B505-34A1733B7B94}" destId="{8B8DF360-F30E-494E-9698-216C015D5E85}" srcOrd="0" destOrd="0" presId="urn:microsoft.com/office/officeart/2005/8/layout/process3"/>
    <dgm:cxn modelId="{1A11E5B9-ECE3-43EC-A4FB-1D778A780CB3}" type="presOf" srcId="{FBA37468-9A06-42EE-B06D-003279B7A45A}" destId="{C828CC1E-0ADA-477E-9A5B-A05FE7922C3E}" srcOrd="1" destOrd="0" presId="urn:microsoft.com/office/officeart/2005/8/layout/process3"/>
    <dgm:cxn modelId="{69202EBD-8F61-402E-A707-8B8ECFC01A6C}" type="presOf" srcId="{AC32A232-9DAC-429D-B578-BD6EEADBE111}" destId="{7097ADF4-B74D-4DD6-BF0B-30B94E17070F}" srcOrd="1" destOrd="0" presId="urn:microsoft.com/office/officeart/2005/8/layout/process3"/>
    <dgm:cxn modelId="{DEB564CA-D1C9-4E06-961B-2FAA557533E1}" type="presOf" srcId="{65397FFF-B315-4114-BDA2-EE993BFC7A02}" destId="{07C6377C-8418-41EA-8010-B806530A222E}" srcOrd="0" destOrd="1" presId="urn:microsoft.com/office/officeart/2005/8/layout/process3"/>
    <dgm:cxn modelId="{FAD965E2-9CA8-4575-8CEF-2D9962F50B1E}" type="presOf" srcId="{3059E775-5A17-4DE8-AF13-0A61B894AE08}" destId="{CE61B247-2612-4C6B-8A18-DD83591B7DBB}" srcOrd="1" destOrd="0" presId="urn:microsoft.com/office/officeart/2005/8/layout/process3"/>
    <dgm:cxn modelId="{2B436BE7-0266-491A-90E8-3C2153D36C08}" srcId="{C6CB4FC6-A23E-4606-AA07-94D7EF336FE9}" destId="{3059E775-5A17-4DE8-AF13-0A61B894AE08}" srcOrd="2" destOrd="0" parTransId="{1C7D151B-A5F1-426D-9CF7-C1DD49941905}" sibTransId="{E3F503C7-2F55-4300-85CD-6001AD140D26}"/>
    <dgm:cxn modelId="{02B1EEEC-05A8-44AD-85AE-91D043428413}" type="presOf" srcId="{38DA277A-5030-41B3-B505-34A1733B7B94}" destId="{A49CFAE3-9014-4233-9A97-45BE85705963}" srcOrd="1" destOrd="0" presId="urn:microsoft.com/office/officeart/2005/8/layout/process3"/>
    <dgm:cxn modelId="{6AFF8C5F-06FE-44F3-8297-67A62D94D944}" type="presParOf" srcId="{6E31A4CE-A1D5-4782-A8BB-B26C017E4F01}" destId="{953DF414-384A-4FF7-9773-F381150048E2}" srcOrd="0" destOrd="0" presId="urn:microsoft.com/office/officeart/2005/8/layout/process3"/>
    <dgm:cxn modelId="{2A00C257-2D0B-47A7-8B0C-8B881BAE778A}" type="presParOf" srcId="{953DF414-384A-4FF7-9773-F381150048E2}" destId="{CD895E14-CD3C-47BA-96E9-EDCB34AFF305}" srcOrd="0" destOrd="0" presId="urn:microsoft.com/office/officeart/2005/8/layout/process3"/>
    <dgm:cxn modelId="{3FE53138-8AE6-4806-8450-EBF7F49C47B6}" type="presParOf" srcId="{953DF414-384A-4FF7-9773-F381150048E2}" destId="{C828CC1E-0ADA-477E-9A5B-A05FE7922C3E}" srcOrd="1" destOrd="0" presId="urn:microsoft.com/office/officeart/2005/8/layout/process3"/>
    <dgm:cxn modelId="{A28B15A8-0B08-4650-950F-5DDE1FD35CB8}" type="presParOf" srcId="{953DF414-384A-4FF7-9773-F381150048E2}" destId="{3079E3B0-E28C-42DE-A63F-E932B0AD917C}" srcOrd="2" destOrd="0" presId="urn:microsoft.com/office/officeart/2005/8/layout/process3"/>
    <dgm:cxn modelId="{970740F4-39DF-4A60-B798-D03D00B5F94F}" type="presParOf" srcId="{6E31A4CE-A1D5-4782-A8BB-B26C017E4F01}" destId="{211CCF7E-95F1-4762-9BED-4EEC948F54A6}" srcOrd="1" destOrd="0" presId="urn:microsoft.com/office/officeart/2005/8/layout/process3"/>
    <dgm:cxn modelId="{91D3E5D9-4969-47F7-AD1C-94D1315A8FD0}" type="presParOf" srcId="{211CCF7E-95F1-4762-9BED-4EEC948F54A6}" destId="{A4BC5FC6-F1D0-4FFF-90F6-11768C2E944A}" srcOrd="0" destOrd="0" presId="urn:microsoft.com/office/officeart/2005/8/layout/process3"/>
    <dgm:cxn modelId="{EA5E939D-6C7B-401E-A3E4-A647E8110C81}" type="presParOf" srcId="{6E31A4CE-A1D5-4782-A8BB-B26C017E4F01}" destId="{06E42992-3B86-44E9-9BB9-3B5BC5C02F55}" srcOrd="2" destOrd="0" presId="urn:microsoft.com/office/officeart/2005/8/layout/process3"/>
    <dgm:cxn modelId="{859C4FEC-1CA8-41A0-B7FC-CB13EFFC60CD}" type="presParOf" srcId="{06E42992-3B86-44E9-9BB9-3B5BC5C02F55}" destId="{8B8DF360-F30E-494E-9698-216C015D5E85}" srcOrd="0" destOrd="0" presId="urn:microsoft.com/office/officeart/2005/8/layout/process3"/>
    <dgm:cxn modelId="{67938A35-F9FA-4229-A9F8-4A5A1CCD5997}" type="presParOf" srcId="{06E42992-3B86-44E9-9BB9-3B5BC5C02F55}" destId="{A49CFAE3-9014-4233-9A97-45BE85705963}" srcOrd="1" destOrd="0" presId="urn:microsoft.com/office/officeart/2005/8/layout/process3"/>
    <dgm:cxn modelId="{4F200235-F4F8-499B-8D54-1813E8D1743F}" type="presParOf" srcId="{06E42992-3B86-44E9-9BB9-3B5BC5C02F55}" destId="{07C6377C-8418-41EA-8010-B806530A222E}" srcOrd="2" destOrd="0" presId="urn:microsoft.com/office/officeart/2005/8/layout/process3"/>
    <dgm:cxn modelId="{9B35523B-47AA-4ACD-80AB-B3333ED176E2}" type="presParOf" srcId="{6E31A4CE-A1D5-4782-A8BB-B26C017E4F01}" destId="{BE128CC8-7092-4BC2-A0EC-A18BB1A9CE6F}" srcOrd="3" destOrd="0" presId="urn:microsoft.com/office/officeart/2005/8/layout/process3"/>
    <dgm:cxn modelId="{1162DCD8-9156-44A5-BA2F-FBC6C78782FD}" type="presParOf" srcId="{BE128CC8-7092-4BC2-A0EC-A18BB1A9CE6F}" destId="{7097ADF4-B74D-4DD6-BF0B-30B94E17070F}" srcOrd="0" destOrd="0" presId="urn:microsoft.com/office/officeart/2005/8/layout/process3"/>
    <dgm:cxn modelId="{2DA125D2-EC8A-44F2-933A-91B1F7B14645}" type="presParOf" srcId="{6E31A4CE-A1D5-4782-A8BB-B26C017E4F01}" destId="{541348E5-582B-4E4F-90BF-D4C1F10BCC64}" srcOrd="4" destOrd="0" presId="urn:microsoft.com/office/officeart/2005/8/layout/process3"/>
    <dgm:cxn modelId="{4A7817CE-6AB5-492B-8582-3E97A3855086}" type="presParOf" srcId="{541348E5-582B-4E4F-90BF-D4C1F10BCC64}" destId="{F5269070-FB83-4D72-9079-9CDD9AB639D0}" srcOrd="0" destOrd="0" presId="urn:microsoft.com/office/officeart/2005/8/layout/process3"/>
    <dgm:cxn modelId="{083F5C78-A2BA-49DD-BF8F-CF2F8B93CB63}" type="presParOf" srcId="{541348E5-582B-4E4F-90BF-D4C1F10BCC64}" destId="{CE61B247-2612-4C6B-8A18-DD83591B7DBB}" srcOrd="1" destOrd="0" presId="urn:microsoft.com/office/officeart/2005/8/layout/process3"/>
    <dgm:cxn modelId="{DAF1A443-9A9C-4C3A-B1C7-CBABCA46F33B}" type="presParOf" srcId="{541348E5-582B-4E4F-90BF-D4C1F10BCC64}" destId="{E25F8BE6-C4B4-4D3E-9C7D-5ED40599DFD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8CC1E-0ADA-477E-9A5B-A05FE7922C3E}">
      <dsp:nvSpPr>
        <dsp:cNvPr id="0" name=""/>
        <dsp:cNvSpPr/>
      </dsp:nvSpPr>
      <dsp:spPr>
        <a:xfrm>
          <a:off x="0" y="139435"/>
          <a:ext cx="2621068" cy="993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2023-24</a:t>
          </a:r>
        </a:p>
      </dsp:txBody>
      <dsp:txXfrm>
        <a:off x="0" y="139435"/>
        <a:ext cx="2621068" cy="662400"/>
      </dsp:txXfrm>
    </dsp:sp>
    <dsp:sp modelId="{3079E3B0-E28C-42DE-A63F-E932B0AD917C}">
      <dsp:nvSpPr>
        <dsp:cNvPr id="0" name=""/>
        <dsp:cNvSpPr/>
      </dsp:nvSpPr>
      <dsp:spPr>
        <a:xfrm>
          <a:off x="542610" y="832319"/>
          <a:ext cx="2621068" cy="363802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Form Steering Committee and Working Groups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Submit Self-Study Design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MSCHE Vice President Visit</a:t>
          </a:r>
        </a:p>
      </dsp:txBody>
      <dsp:txXfrm>
        <a:off x="619378" y="909087"/>
        <a:ext cx="2467532" cy="3484489"/>
      </dsp:txXfrm>
    </dsp:sp>
    <dsp:sp modelId="{211CCF7E-95F1-4762-9BED-4EEC948F54A6}">
      <dsp:nvSpPr>
        <dsp:cNvPr id="0" name=""/>
        <dsp:cNvSpPr/>
      </dsp:nvSpPr>
      <dsp:spPr>
        <a:xfrm rot="24855">
          <a:off x="3019843" y="159765"/>
          <a:ext cx="845447" cy="6525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019846" y="289571"/>
        <a:ext cx="649676" cy="391542"/>
      </dsp:txXfrm>
    </dsp:sp>
    <dsp:sp modelId="{A49CFAE3-9014-4233-9A97-45BE85705963}">
      <dsp:nvSpPr>
        <dsp:cNvPr id="0" name=""/>
        <dsp:cNvSpPr/>
      </dsp:nvSpPr>
      <dsp:spPr>
        <a:xfrm>
          <a:off x="4216211" y="169919"/>
          <a:ext cx="2621068" cy="993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2024-25</a:t>
          </a:r>
        </a:p>
      </dsp:txBody>
      <dsp:txXfrm>
        <a:off x="4216211" y="169919"/>
        <a:ext cx="2621068" cy="662400"/>
      </dsp:txXfrm>
    </dsp:sp>
    <dsp:sp modelId="{07C6377C-8418-41EA-8010-B806530A222E}">
      <dsp:nvSpPr>
        <dsp:cNvPr id="0" name=""/>
        <dsp:cNvSpPr/>
      </dsp:nvSpPr>
      <dsp:spPr>
        <a:xfrm>
          <a:off x="4753056" y="832319"/>
          <a:ext cx="2621068" cy="363802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Gather data evidence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Write and revise Self-Study drafts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Team Chair Visit</a:t>
          </a:r>
        </a:p>
      </dsp:txBody>
      <dsp:txXfrm>
        <a:off x="4829824" y="909087"/>
        <a:ext cx="2467532" cy="3484489"/>
      </dsp:txXfrm>
    </dsp:sp>
    <dsp:sp modelId="{BE128CC8-7092-4BC2-A0EC-A18BB1A9CE6F}">
      <dsp:nvSpPr>
        <dsp:cNvPr id="0" name=""/>
        <dsp:cNvSpPr/>
      </dsp:nvSpPr>
      <dsp:spPr>
        <a:xfrm>
          <a:off x="7234624" y="174833"/>
          <a:ext cx="842370" cy="65257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7234624" y="305347"/>
        <a:ext cx="646599" cy="391542"/>
      </dsp:txXfrm>
    </dsp:sp>
    <dsp:sp modelId="{CE61B247-2612-4C6B-8A18-DD83591B7DBB}">
      <dsp:nvSpPr>
        <dsp:cNvPr id="0" name=""/>
        <dsp:cNvSpPr/>
      </dsp:nvSpPr>
      <dsp:spPr>
        <a:xfrm>
          <a:off x="8426658" y="169919"/>
          <a:ext cx="2621068" cy="9936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2026</a:t>
          </a:r>
        </a:p>
      </dsp:txBody>
      <dsp:txXfrm>
        <a:off x="8426658" y="169919"/>
        <a:ext cx="2621068" cy="662400"/>
      </dsp:txXfrm>
    </dsp:sp>
    <dsp:sp modelId="{E25F8BE6-C4B4-4D3E-9C7D-5ED40599DFD9}">
      <dsp:nvSpPr>
        <dsp:cNvPr id="0" name=""/>
        <dsp:cNvSpPr/>
      </dsp:nvSpPr>
      <dsp:spPr>
        <a:xfrm>
          <a:off x="8963503" y="832319"/>
          <a:ext cx="2621068" cy="3638025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Submit final Self-Study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External  Team Visit to Henrietta and 2-3 global campuses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RIT Response and Final Action</a:t>
          </a:r>
        </a:p>
      </dsp:txBody>
      <dsp:txXfrm>
        <a:off x="9040271" y="909087"/>
        <a:ext cx="2467532" cy="3484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0FC41F-EF4F-C243-B13D-9CD7EBDA7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4883" y="-1998"/>
            <a:ext cx="10244883" cy="6859998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8318" y="4369315"/>
            <a:ext cx="7008005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722" y="145901"/>
            <a:ext cx="585080" cy="229944"/>
          </a:xfrm>
          <a:prstGeom prst="rect">
            <a:avLst/>
          </a:prstGeom>
        </p:spPr>
      </p:pic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0388744-69EF-D44B-97D2-6D2F60890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8318" y="4880935"/>
            <a:ext cx="7008005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A0530-96BF-B941-B993-2942F2587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8317" y="1543755"/>
            <a:ext cx="7008005" cy="26867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182880" algn="l">
              <a:defRPr sz="55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6F9B2-DD53-53BD-507D-51A75ADE02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63549" y="528493"/>
            <a:ext cx="150725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42581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50850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43353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6527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2454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EB51E07-8786-42F5-4E11-B4FB291D0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55206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</p:spTree>
    <p:extLst>
      <p:ext uri="{BB962C8B-B14F-4D97-AF65-F5344CB8AC3E}">
        <p14:creationId xmlns:p14="http://schemas.microsoft.com/office/powerpoint/2010/main" val="402662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2F3CD-3D17-914E-88EA-A50C55E23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311608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EDA26-0ACE-9A47-99A2-05436A5D85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57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C2F105-2E36-D38D-DA37-1BB6901D5B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26879" y="93785"/>
            <a:ext cx="1209445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7" r:id="rId7"/>
    <p:sldLayoutId id="2147483685" r:id="rId8"/>
    <p:sldLayoutId id="2147483686" r:id="rId9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9C07-7427-DB40-B063-9F2F085DC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88318" y="4369315"/>
            <a:ext cx="7008005" cy="400110"/>
          </a:xfrm>
        </p:spPr>
        <p:txBody>
          <a:bodyPr/>
          <a:lstStyle/>
          <a:p>
            <a:r>
              <a:rPr lang="en-US" dirty="0"/>
              <a:t>Process and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70A38-21C1-3E4B-8337-7E8D995CDA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FB4AE-BB82-6641-8347-005967D81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Spring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03804-2049-C44B-8517-05FB957B4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880" y="1543755"/>
            <a:ext cx="10443443" cy="2686733"/>
          </a:xfrm>
        </p:spPr>
        <p:txBody>
          <a:bodyPr/>
          <a:lstStyle/>
          <a:p>
            <a:r>
              <a:rPr lang="en-US" dirty="0"/>
              <a:t>Middle States Commission on Higher Education (MSCHE): Reaccreditation</a:t>
            </a:r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03358B-8F3C-0245-A8F7-E98D5CC2A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B6AA46-1C74-B84C-946B-17DCB65D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1722121"/>
            <a:ext cx="11589952" cy="2453640"/>
          </a:xfrm>
        </p:spPr>
        <p:txBody>
          <a:bodyPr/>
          <a:lstStyle/>
          <a:p>
            <a:r>
              <a:rPr lang="en-US" dirty="0"/>
              <a:t>				Thank  You</a:t>
            </a:r>
          </a:p>
        </p:txBody>
      </p:sp>
    </p:spTree>
    <p:extLst>
      <p:ext uri="{BB962C8B-B14F-4D97-AF65-F5344CB8AC3E}">
        <p14:creationId xmlns:p14="http://schemas.microsoft.com/office/powerpoint/2010/main" val="9333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1E2B7-CC65-48A2-76D5-7D2EED5460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891BA-BCC5-AC87-BFA3-6B10FF446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584" y="2385753"/>
            <a:ext cx="3471333" cy="3126048"/>
          </a:xfrm>
        </p:spPr>
        <p:txBody>
          <a:bodyPr/>
          <a:lstStyle/>
          <a:p>
            <a:r>
              <a:rPr lang="en-US" dirty="0"/>
              <a:t>Five principles guide the analysis in each of the seven standards because of their importance in higher education.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5D9387-94ED-9639-9C18-C54BC0E5F44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571500" indent="-5715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Application of the Standards within the Context of an Institution’s Mission and Goals</a:t>
            </a:r>
          </a:p>
          <a:p>
            <a:pPr marL="571500" indent="-5715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Centrality of the Student Experience</a:t>
            </a:r>
          </a:p>
          <a:p>
            <a:pPr marL="571500" indent="-5715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Reflection on Diversity, Equity, and Inclusion</a:t>
            </a:r>
          </a:p>
          <a:p>
            <a:pPr marL="571500" indent="-5715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Emphasis on Data and Evidence-based Decision-making</a:t>
            </a:r>
          </a:p>
          <a:p>
            <a:pPr marL="571500" indent="-5715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Innovation as an Essential Part of Continuous Improvement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FE65E-F9C0-D8BA-B2B7-53E671870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</p:spTree>
    <p:extLst>
      <p:ext uri="{BB962C8B-B14F-4D97-AF65-F5344CB8AC3E}">
        <p14:creationId xmlns:p14="http://schemas.microsoft.com/office/powerpoint/2010/main" val="170691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414917-2FE3-E8FD-8156-C89B33F7BB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Keith Jenkins Headshot">
            <a:extLst>
              <a:ext uri="{FF2B5EF4-FFF2-40B4-BE49-F238E27FC236}">
                <a16:creationId xmlns:a16="http://schemas.microsoft.com/office/drawing/2014/main" id="{FBC7F0C3-E5BC-4F7E-6606-2B32A1A7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59" y="645144"/>
            <a:ext cx="948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lleen Peterson Headshot">
            <a:extLst>
              <a:ext uri="{FF2B5EF4-FFF2-40B4-BE49-F238E27FC236}">
                <a16:creationId xmlns:a16="http://schemas.microsoft.com/office/drawing/2014/main" id="{3F96E33D-FBC0-32A1-7CBA-1952E081A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31" y="2589628"/>
            <a:ext cx="963128" cy="8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ob Finnerty Headshot">
            <a:extLst>
              <a:ext uri="{FF2B5EF4-FFF2-40B4-BE49-F238E27FC236}">
                <a16:creationId xmlns:a16="http://schemas.microsoft.com/office/drawing/2014/main" id="{51C8F712-F2EE-3DB4-5B26-DB29516A1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t="6947" r="8289" b="7652"/>
          <a:stretch/>
        </p:blipFill>
        <p:spPr bwMode="auto">
          <a:xfrm>
            <a:off x="4979090" y="2540388"/>
            <a:ext cx="870899" cy="8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eah Bradley">
            <a:extLst>
              <a:ext uri="{FF2B5EF4-FFF2-40B4-BE49-F238E27FC236}">
                <a16:creationId xmlns:a16="http://schemas.microsoft.com/office/drawing/2014/main" id="{6A6853C3-9842-7F8A-567F-A68A1A18EB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14430" r="16153" b="31978"/>
          <a:stretch/>
        </p:blipFill>
        <p:spPr bwMode="auto">
          <a:xfrm>
            <a:off x="4977115" y="1636975"/>
            <a:ext cx="861730" cy="815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Nilay Sapio Headshot">
            <a:extLst>
              <a:ext uri="{FF2B5EF4-FFF2-40B4-BE49-F238E27FC236}">
                <a16:creationId xmlns:a16="http://schemas.microsoft.com/office/drawing/2014/main" id="{40C1A874-A0A8-6587-52EF-E69635EAB1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24" y="3521493"/>
            <a:ext cx="98988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923DD3B-DB35-7C8E-7B11-D638BA6D7D4A}"/>
              </a:ext>
            </a:extLst>
          </p:cNvPr>
          <p:cNvSpPr/>
          <p:nvPr/>
        </p:nvSpPr>
        <p:spPr>
          <a:xfrm>
            <a:off x="7873886" y="3727648"/>
            <a:ext cx="12414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E46102"/>
                </a:solidFill>
              </a:rPr>
              <a:t>  </a:t>
            </a:r>
            <a:endParaRPr lang="en-US" sz="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880A7A-9AB4-CCD6-888E-45643BF3862B}"/>
              </a:ext>
            </a:extLst>
          </p:cNvPr>
          <p:cNvSpPr/>
          <p:nvPr/>
        </p:nvSpPr>
        <p:spPr>
          <a:xfrm>
            <a:off x="3288507" y="4689334"/>
            <a:ext cx="1645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Cathy Hain Associate VP for University Advancement </a:t>
            </a:r>
          </a:p>
        </p:txBody>
      </p:sp>
      <p:pic>
        <p:nvPicPr>
          <p:cNvPr id="16" name="Picture 15" descr="Cathy Hain Headshot">
            <a:extLst>
              <a:ext uri="{FF2B5EF4-FFF2-40B4-BE49-F238E27FC236}">
                <a16:creationId xmlns:a16="http://schemas.microsoft.com/office/drawing/2014/main" id="{5C89875C-50CD-F1DE-8C4F-43E967BAB32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16206"/>
          <a:stretch/>
        </p:blipFill>
        <p:spPr bwMode="auto">
          <a:xfrm>
            <a:off x="4961583" y="4433164"/>
            <a:ext cx="918475" cy="10681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3143CB-4AE4-11BF-B006-19270F715F4D}"/>
              </a:ext>
            </a:extLst>
          </p:cNvPr>
          <p:cNvSpPr/>
          <p:nvPr/>
        </p:nvSpPr>
        <p:spPr>
          <a:xfrm>
            <a:off x="9369888" y="3075099"/>
            <a:ext cx="1502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Shelitha Williams, Assoc. VP for President for Student Development</a:t>
            </a:r>
          </a:p>
        </p:txBody>
      </p:sp>
      <p:pic>
        <p:nvPicPr>
          <p:cNvPr id="18" name="Picture 17" descr="Shelitha Williams Headshot">
            <a:extLst>
              <a:ext uri="{FF2B5EF4-FFF2-40B4-BE49-F238E27FC236}">
                <a16:creationId xmlns:a16="http://schemas.microsoft.com/office/drawing/2014/main" id="{88CEE110-B65A-3FE3-D774-7C8EC20C3BA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969" y="2829626"/>
            <a:ext cx="914658" cy="99621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87BD2ED-78DD-67F9-A51A-816774240293}"/>
              </a:ext>
            </a:extLst>
          </p:cNvPr>
          <p:cNvSpPr/>
          <p:nvPr/>
        </p:nvSpPr>
        <p:spPr>
          <a:xfrm>
            <a:off x="3017978" y="3668556"/>
            <a:ext cx="916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solidFill>
                  <a:srgbClr val="E46102"/>
                </a:solidFill>
              </a:rPr>
              <a:t>  , </a:t>
            </a:r>
          </a:p>
        </p:txBody>
      </p:sp>
      <p:pic>
        <p:nvPicPr>
          <p:cNvPr id="20" name="Picture 19" descr="Karen Barrows Headshot">
            <a:extLst>
              <a:ext uri="{FF2B5EF4-FFF2-40B4-BE49-F238E27FC236}">
                <a16:creationId xmlns:a16="http://schemas.microsoft.com/office/drawing/2014/main" id="{A9085F7E-E044-5BEA-0AEB-7D1E1A30EF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115" y="634473"/>
            <a:ext cx="86173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B136A7D-5E02-5D28-410A-FCF8FA2385B1}"/>
              </a:ext>
            </a:extLst>
          </p:cNvPr>
          <p:cNvSpPr/>
          <p:nvPr/>
        </p:nvSpPr>
        <p:spPr>
          <a:xfrm>
            <a:off x="9358921" y="3955043"/>
            <a:ext cx="17755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Kim VanGelder, Chief Information Officer and Senior VP, Eastman Kodak Company (Board of Trustees representative)</a:t>
            </a:r>
          </a:p>
        </p:txBody>
      </p:sp>
      <p:pic>
        <p:nvPicPr>
          <p:cNvPr id="22" name="Picture 21" descr="Professor posing for camera">
            <a:extLst>
              <a:ext uri="{FF2B5EF4-FFF2-40B4-BE49-F238E27FC236}">
                <a16:creationId xmlns:a16="http://schemas.microsoft.com/office/drawing/2014/main" id="{C8310F4B-54DA-C9BA-0335-49B767EDA99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3" t="910" r="26759" b="10523"/>
          <a:stretch/>
        </p:blipFill>
        <p:spPr bwMode="auto">
          <a:xfrm>
            <a:off x="10961756" y="3919733"/>
            <a:ext cx="914658" cy="1083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Geremy Gersh">
            <a:extLst>
              <a:ext uri="{FF2B5EF4-FFF2-40B4-BE49-F238E27FC236}">
                <a16:creationId xmlns:a16="http://schemas.microsoft.com/office/drawing/2014/main" id="{99C1CB82-E0F2-AEB4-D49E-8A74D72AFA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13304" r="19086" b="22750"/>
          <a:stretch/>
        </p:blipFill>
        <p:spPr bwMode="auto">
          <a:xfrm>
            <a:off x="4967945" y="3476200"/>
            <a:ext cx="870899" cy="86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Kathryn Schmitz Headshot">
            <a:extLst>
              <a:ext uri="{FF2B5EF4-FFF2-40B4-BE49-F238E27FC236}">
                <a16:creationId xmlns:a16="http://schemas.microsoft.com/office/drawing/2014/main" id="{B86B940D-60B4-33CE-2F1E-9E7D6676453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3" r="18042" b="36735"/>
          <a:stretch/>
        </p:blipFill>
        <p:spPr bwMode="auto">
          <a:xfrm>
            <a:off x="7815430" y="4493736"/>
            <a:ext cx="1004130" cy="1030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Melissa Masline Headshot">
            <a:extLst>
              <a:ext uri="{FF2B5EF4-FFF2-40B4-BE49-F238E27FC236}">
                <a16:creationId xmlns:a16="http://schemas.microsoft.com/office/drawing/2014/main" id="{472294A2-6569-C4C0-FC4F-2F35C288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09" y="1617386"/>
            <a:ext cx="96822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FEB588-1C1F-E101-36EA-3AA35ACF5A04}"/>
              </a:ext>
            </a:extLst>
          </p:cNvPr>
          <p:cNvSpPr/>
          <p:nvPr/>
        </p:nvSpPr>
        <p:spPr>
          <a:xfrm>
            <a:off x="6195918" y="1602727"/>
            <a:ext cx="164592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Melissa Masline, Assis. Director for Student Services, Saunders College of Business (Staff  Council  Representative)</a:t>
            </a:r>
          </a:p>
        </p:txBody>
      </p:sp>
      <p:pic>
        <p:nvPicPr>
          <p:cNvPr id="28" name="Picture 4" descr="Jeffrey Wagner Headshot">
            <a:extLst>
              <a:ext uri="{FF2B5EF4-FFF2-40B4-BE49-F238E27FC236}">
                <a16:creationId xmlns:a16="http://schemas.microsoft.com/office/drawing/2014/main" id="{5277C9CE-2A8D-4313-D7DC-2935CADB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0728"/>
          <a:stretch/>
        </p:blipFill>
        <p:spPr bwMode="auto">
          <a:xfrm>
            <a:off x="10965662" y="1795613"/>
            <a:ext cx="919965" cy="9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988EA4-9B21-8D41-341B-01158E726310}"/>
              </a:ext>
            </a:extLst>
          </p:cNvPr>
          <p:cNvSpPr/>
          <p:nvPr/>
        </p:nvSpPr>
        <p:spPr>
          <a:xfrm>
            <a:off x="9364404" y="2113095"/>
            <a:ext cx="1513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Jeffrey Wagner, Professor, Dept. of Economics, College of Liberal Arts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515C6D-C71A-A7F2-59C9-D3362A714E4D}"/>
              </a:ext>
            </a:extLst>
          </p:cNvPr>
          <p:cNvSpPr/>
          <p:nvPr/>
        </p:nvSpPr>
        <p:spPr>
          <a:xfrm>
            <a:off x="6195918" y="676382"/>
            <a:ext cx="1645920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Keith Jenkins, VP and Associ. Provost for Diversity, Equity and Inclusion</a:t>
            </a: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7AAE4D-425F-49EF-6E2D-58D8AA9BB55A}"/>
              </a:ext>
            </a:extLst>
          </p:cNvPr>
          <p:cNvSpPr/>
          <p:nvPr/>
        </p:nvSpPr>
        <p:spPr>
          <a:xfrm>
            <a:off x="3288507" y="2618658"/>
            <a:ext cx="1645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Bob Finnerty, Associate VP of University</a:t>
            </a: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Communications</a:t>
            </a:r>
          </a:p>
        </p:txBody>
      </p:sp>
      <p:pic>
        <p:nvPicPr>
          <p:cNvPr id="34" name="Picture 2" descr="  Headshot">
            <a:extLst>
              <a:ext uri="{FF2B5EF4-FFF2-40B4-BE49-F238E27FC236}">
                <a16:creationId xmlns:a16="http://schemas.microsoft.com/office/drawing/2014/main" id="{9D4B43AC-60E4-F0FC-36C3-C9A025D47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r="13540" b="29715"/>
          <a:stretch/>
        </p:blipFill>
        <p:spPr bwMode="auto">
          <a:xfrm>
            <a:off x="10970969" y="736787"/>
            <a:ext cx="942959" cy="10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B023048-E00A-5677-3B4C-573DFA1FFAAD}"/>
              </a:ext>
            </a:extLst>
          </p:cNvPr>
          <p:cNvSpPr/>
          <p:nvPr/>
        </p:nvSpPr>
        <p:spPr>
          <a:xfrm>
            <a:off x="9337098" y="853862"/>
            <a:ext cx="16822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Michelle Snow, Director of Operations, Saunders College of Business (Student Government Representative)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17DBF1-D58C-AA2B-9F21-2C7FDAAEE340}"/>
              </a:ext>
            </a:extLst>
          </p:cNvPr>
          <p:cNvSpPr/>
          <p:nvPr/>
        </p:nvSpPr>
        <p:spPr>
          <a:xfrm>
            <a:off x="227682" y="584572"/>
            <a:ext cx="3175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95E00"/>
                </a:solidFill>
              </a:rPr>
              <a:t>Steering Committee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79A14-7C39-5658-6480-5BC68A6E3C3C}"/>
              </a:ext>
            </a:extLst>
          </p:cNvPr>
          <p:cNvSpPr/>
          <p:nvPr/>
        </p:nvSpPr>
        <p:spPr>
          <a:xfrm>
            <a:off x="242523" y="1977004"/>
            <a:ext cx="1645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Christine Licata, Assessment Liaison Officer, Vice Provost for Academic Affairs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560B2B-5841-8F12-A304-9CB6A03C1813}"/>
              </a:ext>
            </a:extLst>
          </p:cNvPr>
          <p:cNvSpPr/>
          <p:nvPr/>
        </p:nvSpPr>
        <p:spPr>
          <a:xfrm>
            <a:off x="242523" y="3075338"/>
            <a:ext cx="16459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Larry Buckley, Associate Professor, Associate Dean, College of Science</a:t>
            </a:r>
          </a:p>
        </p:txBody>
      </p:sp>
      <p:pic>
        <p:nvPicPr>
          <p:cNvPr id="39" name="Picture 2" descr="Christine Licata Headshot">
            <a:extLst>
              <a:ext uri="{FF2B5EF4-FFF2-40B4-BE49-F238E27FC236}">
                <a16:creationId xmlns:a16="http://schemas.microsoft.com/office/drawing/2014/main" id="{CDCE5FB3-41CD-0909-BAC1-0E33F94E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24" y="1919493"/>
            <a:ext cx="940485" cy="9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Larry Buckley Headshot">
            <a:extLst>
              <a:ext uri="{FF2B5EF4-FFF2-40B4-BE49-F238E27FC236}">
                <a16:creationId xmlns:a16="http://schemas.microsoft.com/office/drawing/2014/main" id="{CE1F4205-683E-65C9-5527-2C01D9488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59" y="2981805"/>
            <a:ext cx="9630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Risa Robinson Headshot">
            <a:extLst>
              <a:ext uri="{FF2B5EF4-FFF2-40B4-BE49-F238E27FC236}">
                <a16:creationId xmlns:a16="http://schemas.microsoft.com/office/drawing/2014/main" id="{D170A5B6-5899-8DAE-CB50-1707A576F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91" y="4055958"/>
            <a:ext cx="9614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0C0BD70-E18C-A179-B006-3CCE8910CC32}"/>
              </a:ext>
            </a:extLst>
          </p:cNvPr>
          <p:cNvSpPr/>
          <p:nvPr/>
        </p:nvSpPr>
        <p:spPr>
          <a:xfrm>
            <a:off x="3288507" y="3614897"/>
            <a:ext cx="1645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Geremy Gersh, Associate CIO and Chief Technology Officer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54D5CC-A1A0-459B-D1D9-9F14B8951D30}"/>
              </a:ext>
            </a:extLst>
          </p:cNvPr>
          <p:cNvSpPr/>
          <p:nvPr/>
        </p:nvSpPr>
        <p:spPr>
          <a:xfrm>
            <a:off x="242523" y="4017795"/>
            <a:ext cx="1645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Risa Robinson, Professor,  Dept. Chair of Mechanical Engineering, Kate Gleason College of Engineering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CF5306BB-EA22-2185-23F5-42F4D2B000F7}"/>
              </a:ext>
            </a:extLst>
          </p:cNvPr>
          <p:cNvSpPr txBox="1">
            <a:spLocks/>
          </p:cNvSpPr>
          <p:nvPr/>
        </p:nvSpPr>
        <p:spPr>
          <a:xfrm>
            <a:off x="3288507" y="728418"/>
            <a:ext cx="1645920" cy="518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400" b="1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1pPr>
            <a:lvl2pPr marL="457189" indent="-228594" algn="l" defTabSz="914400" rtl="0" eaLnBrk="1" latinLnBrk="0" hangingPunct="1">
              <a:spcBef>
                <a:spcPct val="20000"/>
              </a:spcBef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2pPr>
            <a:lvl3pPr marL="685783" indent="-228594" algn="l" defTabSz="914400" rtl="0" eaLnBrk="1" latinLnBrk="0" hangingPunct="1">
              <a:spcBef>
                <a:spcPct val="20000"/>
              </a:spcBef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3pPr>
            <a:lvl4pPr marL="915965" indent="-230183" algn="l" defTabSz="9144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6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4pPr>
            <a:lvl5pPr marL="1144559" indent="-228594" algn="l" defTabSz="9144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Perpetua" pitchFamily="18" charset="0"/>
                <a:ea typeface="+mn-ea"/>
                <a:cs typeface="+mn-cs"/>
              </a:defRPr>
            </a:lvl5pPr>
            <a:lvl6pPr marL="1317592" indent="-173034" algn="l" defTabSz="9144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8714" indent="-111122" algn="l" defTabSz="914400" rtl="0" eaLnBrk="1" latinLnBrk="0" hangingPunct="1">
              <a:spcBef>
                <a:spcPct val="20000"/>
              </a:spcBef>
              <a:buClr>
                <a:srgbClr val="D95E00"/>
              </a:buClr>
              <a:buFont typeface="Wingdings" pitchFamily="2" charset="2"/>
              <a:buChar char="§"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6187" indent="-117472" algn="l" defTabSz="914400" rtl="0" eaLnBrk="1" latinLnBrk="0" hangingPunct="1">
              <a:spcBef>
                <a:spcPct val="20000"/>
              </a:spcBef>
              <a:buClr>
                <a:srgbClr val="D95E00"/>
              </a:buClr>
              <a:buFont typeface="System Font Regular"/>
              <a:buChar char="&gt;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Karen Barrows, Chief of Staff, Office of the President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B9228F-8F98-0EBD-3F1F-68F4B47D1A91}"/>
              </a:ext>
            </a:extLst>
          </p:cNvPr>
          <p:cNvSpPr txBox="1"/>
          <p:nvPr/>
        </p:nvSpPr>
        <p:spPr>
          <a:xfrm>
            <a:off x="3288507" y="1785876"/>
            <a:ext cx="16459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Leah Bradley, Director of Educational Effectiveness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1A461B-ED58-DE97-5B32-F1C15EBA9FA5}"/>
              </a:ext>
            </a:extLst>
          </p:cNvPr>
          <p:cNvSpPr/>
          <p:nvPr/>
        </p:nvSpPr>
        <p:spPr>
          <a:xfrm>
            <a:off x="1074027" y="1479495"/>
            <a:ext cx="1524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D95E00"/>
                </a:solidFill>
              </a:rPr>
              <a:t>Co-chairs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ED68631-2C66-AA75-6FB0-B92E89CBC70B}"/>
              </a:ext>
            </a:extLst>
          </p:cNvPr>
          <p:cNvSpPr txBox="1"/>
          <p:nvPr/>
        </p:nvSpPr>
        <p:spPr>
          <a:xfrm>
            <a:off x="6195918" y="2726107"/>
            <a:ext cx="16459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Colleen Peterson, Assoc. VP for Enrollment Management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94C5FC-1594-537F-DFCB-606219BBB830}"/>
              </a:ext>
            </a:extLst>
          </p:cNvPr>
          <p:cNvSpPr txBox="1"/>
          <p:nvPr/>
        </p:nvSpPr>
        <p:spPr>
          <a:xfrm>
            <a:off x="6195918" y="3668556"/>
            <a:ext cx="16459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Nilay Sapio, Director of Institutional Research, Data and  Analytics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F45CEA-4034-E75F-CC4D-6000FD0BA7C6}"/>
              </a:ext>
            </a:extLst>
          </p:cNvPr>
          <p:cNvSpPr txBox="1"/>
          <p:nvPr/>
        </p:nvSpPr>
        <p:spPr>
          <a:xfrm>
            <a:off x="6195918" y="4582387"/>
            <a:ext cx="16459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Kathryn Schmitz, Associate Professor, Dept. Chair of  Liberal Studies, NTID</a:t>
            </a:r>
          </a:p>
        </p:txBody>
      </p:sp>
    </p:spTree>
    <p:extLst>
      <p:ext uri="{BB962C8B-B14F-4D97-AF65-F5344CB8AC3E}">
        <p14:creationId xmlns:p14="http://schemas.microsoft.com/office/powerpoint/2010/main" val="390235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1463A8-7165-424D-90CC-11F1A4C47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3C207F-A590-8F4F-8D7F-5F49FD06E5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188721"/>
            <a:ext cx="11589952" cy="5516880"/>
          </a:xfrm>
        </p:spPr>
        <p:txBody>
          <a:bodyPr/>
          <a:lstStyle/>
          <a:p>
            <a:r>
              <a:rPr lang="en-US" sz="2300" b="0" dirty="0"/>
              <a:t>Middle States (MSCHE) is a major accreditation event</a:t>
            </a:r>
          </a:p>
          <a:p>
            <a:r>
              <a:rPr lang="en-US" sz="2300" b="0" dirty="0"/>
              <a:t>Title IV funds depend on accreditation</a:t>
            </a:r>
          </a:p>
          <a:p>
            <a:r>
              <a:rPr lang="en-US" sz="2300" b="0" dirty="0"/>
              <a:t>RIT’s last accreditation visit was 2017 </a:t>
            </a:r>
          </a:p>
          <a:p>
            <a:r>
              <a:rPr lang="en-US" sz="2300" b="0" dirty="0"/>
              <a:t>Comprehensive Institutional Self-Study occurs (Spring 2024 to Jan 2026)—Narrate RIT’s story!</a:t>
            </a:r>
          </a:p>
          <a:p>
            <a:r>
              <a:rPr lang="en-US" sz="2300" b="0" dirty="0"/>
              <a:t>External evaluation team will visit Henrietta campus and 2 to 3 global locations ( Early Spring 2026)</a:t>
            </a:r>
          </a:p>
          <a:p>
            <a:r>
              <a:rPr lang="en-US" sz="2300" b="0" dirty="0"/>
              <a:t>Self-Study focus:  7 accreditation standards, 3 institutional priority focus areas, 4 self-study outcomes </a:t>
            </a:r>
          </a:p>
          <a:p>
            <a:r>
              <a:rPr lang="en-US" sz="2300" b="0" dirty="0"/>
              <a:t>Steering </a:t>
            </a:r>
            <a:r>
              <a:rPr lang="en-US" sz="2300" b="0" dirty="0" err="1"/>
              <a:t>Coimmittee</a:t>
            </a:r>
            <a:r>
              <a:rPr lang="en-US" sz="2300" b="0" dirty="0"/>
              <a:t> and Working Groups (7-10) collect/analyze data, make recommendations and prepare self-study report</a:t>
            </a:r>
          </a:p>
          <a:p>
            <a:pPr marL="0" indent="0">
              <a:buNone/>
            </a:pPr>
            <a:r>
              <a:rPr lang="en-US" sz="2300" b="0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12F918-3A67-FE4E-8096-4418C9E3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594360"/>
            <a:ext cx="10355658" cy="822960"/>
          </a:xfrm>
        </p:spPr>
        <p:txBody>
          <a:bodyPr/>
          <a:lstStyle/>
          <a:p>
            <a:r>
              <a:rPr lang="en-US" dirty="0"/>
              <a:t>Reaccreditation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277326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9046BA-316F-0A6B-7374-3F82D8DC95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A8F6E1-2F46-68C8-E62F-070D28F92E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177905B-D1F9-55D7-9277-BC2C360286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00500" y="863692"/>
            <a:ext cx="8418715" cy="4639642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Mission and Goals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Ethics and Integrity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Design and Delivery of Student Learning Experience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Support of the Student Experience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Educational Effectiveness Assessment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Planning, Resources, &amp; Institutional Improvement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Governance, Leadership &amp; Administration</a:t>
            </a:r>
          </a:p>
          <a:p>
            <a:pPr algn="l"/>
            <a:endParaRPr lang="en-US" sz="24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63F0079-5ECF-CD6F-3D06-03C2D94E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Standards (Approved 2023)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5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34683C-FF83-06BD-778C-801EF885CD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6C7F22-0158-D4B8-1C34-0460A619B62A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509162621"/>
              </p:ext>
            </p:extLst>
          </p:nvPr>
        </p:nvGraphicFramePr>
        <p:xfrm>
          <a:off x="271463" y="863600"/>
          <a:ext cx="11590337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082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E327E5-90BB-8A1A-3DAF-4F81481E3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9265002-DB92-C9E9-DE63-1283F9370A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584" y="1801241"/>
            <a:ext cx="3657600" cy="36384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Nov 15, 2023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Appoint Steering Committee Members (SC)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Feb 28, 2024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Select Working Groups (WC)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April 1, 2024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Prepare Draft Self-Study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April - Sep, 2024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Self-Study Preparation Visit by MSCHE Vice 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Sep 2024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Working Groups Begin Inquiry</a:t>
            </a:r>
          </a:p>
          <a:p>
            <a:endParaRPr lang="en-US" sz="16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1AAB2A9-A386-04AC-A6CD-532CBC50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84" y="838293"/>
            <a:ext cx="3471333" cy="803182"/>
          </a:xfrm>
        </p:spPr>
        <p:txBody>
          <a:bodyPr/>
          <a:lstStyle/>
          <a:p>
            <a:r>
              <a:rPr lang="en-US" dirty="0"/>
              <a:t>2023-24</a:t>
            </a:r>
          </a:p>
        </p:txBody>
      </p:sp>
      <p:sp>
        <p:nvSpPr>
          <p:cNvPr id="17" name="Title 12">
            <a:extLst>
              <a:ext uri="{FF2B5EF4-FFF2-40B4-BE49-F238E27FC236}">
                <a16:creationId xmlns:a16="http://schemas.microsoft.com/office/drawing/2014/main" id="{7DBB6211-AD01-ADBF-3EB4-057D04693729}"/>
              </a:ext>
            </a:extLst>
          </p:cNvPr>
          <p:cNvSpPr txBox="1">
            <a:spLocks/>
          </p:cNvSpPr>
          <p:nvPr/>
        </p:nvSpPr>
        <p:spPr>
          <a:xfrm>
            <a:off x="4290691" y="838293"/>
            <a:ext cx="3471333" cy="803182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4267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2024-25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C2FCC4-7890-1259-3815-5F8BB70CA0A4}"/>
              </a:ext>
            </a:extLst>
          </p:cNvPr>
          <p:cNvSpPr txBox="1"/>
          <p:nvPr/>
        </p:nvSpPr>
        <p:spPr>
          <a:xfrm>
            <a:off x="4290691" y="1801241"/>
            <a:ext cx="3657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Sep 2024 - May 2025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SC and WG Collect Data Evidence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Aug/Oct 2025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Self-Study Draft #1 Finalized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Nov 2025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Campus Feedback on Draft #1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Dec 2025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Feedback on Self-Study Draft #2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Nov/Dec </a:t>
            </a:r>
            <a:r>
              <a:rPr lang="en-US" sz="1600" dirty="0"/>
              <a:t>2025 </a:t>
            </a:r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dirty="0"/>
              <a:t>External Team Chair Visit to RIT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AA0528-A1D6-ACE7-B8B5-ED151C0385FF}"/>
              </a:ext>
            </a:extLst>
          </p:cNvPr>
          <p:cNvSpPr txBox="1"/>
          <p:nvPr/>
        </p:nvSpPr>
        <p:spPr>
          <a:xfrm>
            <a:off x="8316797" y="1801241"/>
            <a:ext cx="36576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Jan 2026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Further Revisions to Self-Study Draft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u="sng">
                <a:solidFill>
                  <a:schemeClr val="accent5">
                    <a:lumMod val="75000"/>
                  </a:schemeClr>
                </a:solidFill>
              </a:rPr>
              <a:t>Feb 2026</a:t>
            </a:r>
            <a:br>
              <a:rPr lang="en-US" sz="1600">
                <a:solidFill>
                  <a:srgbClr val="FF0000"/>
                </a:solidFill>
              </a:rPr>
            </a:br>
            <a:r>
              <a:rPr lang="en-US" sz="1600" b="1">
                <a:solidFill>
                  <a:schemeClr val="accent5">
                    <a:lumMod val="75000"/>
                  </a:schemeClr>
                </a:solidFill>
              </a:rPr>
              <a:t>Final Self-Study Report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u="sng">
                <a:solidFill>
                  <a:schemeClr val="accent5">
                    <a:lumMod val="75000"/>
                  </a:schemeClr>
                </a:solidFill>
              </a:rPr>
              <a:t>March</a:t>
            </a: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n-US" sz="1600" b="1" u="sng">
                <a:solidFill>
                  <a:schemeClr val="accent5">
                    <a:lumMod val="75000"/>
                  </a:schemeClr>
                </a:solidFill>
              </a:rPr>
              <a:t>April 2026</a:t>
            </a:r>
            <a:br>
              <a:rPr lang="en-US" sz="1600">
                <a:solidFill>
                  <a:srgbClr val="FF0000"/>
                </a:solidFill>
              </a:rPr>
            </a:br>
            <a:r>
              <a:rPr lang="en-US" sz="1600" b="1">
                <a:solidFill>
                  <a:schemeClr val="accent5">
                    <a:lumMod val="75000"/>
                  </a:schemeClr>
                </a:solidFill>
              </a:rPr>
              <a:t>Evaluation Team Visit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95E00"/>
                </a:solidFill>
              </a:rPr>
              <a:t>May 2026 </a:t>
            </a:r>
            <a:br>
              <a:rPr lang="en-US" sz="1600" dirty="0">
                <a:solidFill>
                  <a:srgbClr val="D95E00"/>
                </a:solidFill>
              </a:rPr>
            </a:br>
            <a:r>
              <a:rPr lang="en-US" sz="1600" dirty="0"/>
              <a:t>RIT’s Response to </a:t>
            </a:r>
            <a:r>
              <a:rPr lang="en-US" sz="1600"/>
              <a:t>Evaluation Team’s </a:t>
            </a:r>
            <a:r>
              <a:rPr lang="en-US" sz="1600" dirty="0"/>
              <a:t>Findings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u="sng">
                <a:solidFill>
                  <a:schemeClr val="accent5">
                    <a:lumMod val="75000"/>
                  </a:schemeClr>
                </a:solidFill>
              </a:rPr>
              <a:t>June 2026</a:t>
            </a:r>
            <a:br>
              <a:rPr lang="en-US" sz="1600">
                <a:solidFill>
                  <a:srgbClr val="D95E00"/>
                </a:solidFill>
              </a:rPr>
            </a:br>
            <a:r>
              <a:rPr lang="en-US" sz="1600" b="1">
                <a:solidFill>
                  <a:schemeClr val="accent5">
                    <a:lumMod val="75000"/>
                  </a:schemeClr>
                </a:solidFill>
              </a:rPr>
              <a:t>MSCHE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: Final Accreditation </a:t>
            </a:r>
            <a:r>
              <a:rPr lang="en-US" sz="1600" b="1">
                <a:solidFill>
                  <a:schemeClr val="accent5">
                    <a:lumMod val="75000"/>
                  </a:schemeClr>
                </a:solidFill>
              </a:rPr>
              <a:t>Action Taken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itle 12">
            <a:extLst>
              <a:ext uri="{FF2B5EF4-FFF2-40B4-BE49-F238E27FC236}">
                <a16:creationId xmlns:a16="http://schemas.microsoft.com/office/drawing/2014/main" id="{D901D8CD-9B98-2133-1088-8647D8CD7CE2}"/>
              </a:ext>
            </a:extLst>
          </p:cNvPr>
          <p:cNvSpPr txBox="1">
            <a:spLocks/>
          </p:cNvSpPr>
          <p:nvPr/>
        </p:nvSpPr>
        <p:spPr>
          <a:xfrm>
            <a:off x="8316797" y="838293"/>
            <a:ext cx="3471333" cy="803182"/>
          </a:xfrm>
          <a:prstGeom prst="rect">
            <a:avLst/>
          </a:prstGeom>
        </p:spPr>
        <p:txBody>
          <a:bodyPr/>
          <a:lstStyle>
            <a:lvl1pPr algn="l" defTabSz="609585" rtl="0" eaLnBrk="1" latinLnBrk="0" hangingPunct="1">
              <a:spcBef>
                <a:spcPct val="0"/>
              </a:spcBef>
              <a:buNone/>
              <a:defRPr sz="4267" b="1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207160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6E91C5-4E30-B29D-EBCC-FF5643D6F4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858000"/>
            <a:ext cx="12192000" cy="550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8838CD-0D23-42D6-84F2-A1B34D82F9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085" y="1112520"/>
            <a:ext cx="11589952" cy="5800513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First three are prescribed by MSCHE. Fourth is proposed by steering committee.</a:t>
            </a:r>
          </a:p>
          <a:p>
            <a:pPr marL="0" indent="0">
              <a:buNone/>
            </a:pPr>
            <a:endParaRPr lang="en-US" sz="20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Meet the Standards</a:t>
            </a:r>
            <a:r>
              <a:rPr lang="en-US" sz="2400" b="0" dirty="0"/>
              <a:t>: Demonstrate how the institutions currently meets the Commission’s Standards for Accreditation and Requirements for Affiliation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Continuous Improvement: </a:t>
            </a:r>
            <a:r>
              <a:rPr lang="en-US" sz="2400" b="0" dirty="0"/>
              <a:t>Focus on continuous improvement in the attainment of the institution’s mission  and its official priorities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Engage Institutional Community:</a:t>
            </a:r>
            <a:r>
              <a:rPr lang="en-US" sz="2400" b="0" dirty="0"/>
              <a:t> Engage the institutional community in an inclusive and transparent self-appraisal process that actively and deliberately seeks to involve members from all areas of the institutional community.”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u="sng" dirty="0"/>
              <a:t>Inform Strategic Plan: </a:t>
            </a:r>
            <a:r>
              <a:rPr lang="en-US" sz="2400" b="0" dirty="0"/>
              <a:t>Capitalize on overlapping efforts to develop the institution’s new Strategic Plan and the self-study to advance our strategic priorities, identify gaps in the readiness to implement such priorities and recommend opportunities to achieve institutional mission and goals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8506DE-DA43-06B4-5F4A-EA55EAD1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85" y="518160"/>
            <a:ext cx="10355658" cy="716280"/>
          </a:xfrm>
        </p:spPr>
        <p:txBody>
          <a:bodyPr/>
          <a:lstStyle/>
          <a:p>
            <a:r>
              <a:rPr lang="en-US" dirty="0"/>
              <a:t>Goals of the Self-Study</a:t>
            </a:r>
          </a:p>
        </p:txBody>
      </p:sp>
    </p:spTree>
    <p:extLst>
      <p:ext uri="{BB962C8B-B14F-4D97-AF65-F5344CB8AC3E}">
        <p14:creationId xmlns:p14="http://schemas.microsoft.com/office/powerpoint/2010/main" val="61134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C09B1-5F7C-8162-D447-689E50A23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D8250A-DC2E-CBBF-F8A9-85090CAA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17" y="589280"/>
            <a:ext cx="12062883" cy="790786"/>
          </a:xfrm>
        </p:spPr>
        <p:txBody>
          <a:bodyPr/>
          <a:lstStyle/>
          <a:p>
            <a:r>
              <a:rPr lang="en-US" dirty="0"/>
              <a:t>Priorities for </a:t>
            </a:r>
            <a:r>
              <a:rPr lang="en-US" dirty="0" err="1"/>
              <a:t>Consideration:Guide</a:t>
            </a:r>
            <a:r>
              <a:rPr lang="en-US" dirty="0"/>
              <a:t> Self-Study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161433-43D4-B743-0D61-D4F32FCA7C9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5011" y="1202267"/>
            <a:ext cx="11476790" cy="4309534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Improve </a:t>
            </a:r>
            <a:r>
              <a:rPr lang="en-US" sz="2400" b="1" dirty="0">
                <a:solidFill>
                  <a:srgbClr val="E56618"/>
                </a:solidFill>
              </a:rPr>
              <a:t>Student Success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Expand our </a:t>
            </a:r>
            <a:r>
              <a:rPr lang="en-US" sz="2400" b="1" dirty="0">
                <a:solidFill>
                  <a:srgbClr val="E56618"/>
                </a:solidFill>
              </a:rPr>
              <a:t>Research</a:t>
            </a:r>
            <a:r>
              <a:rPr lang="en-US" sz="2400" dirty="0"/>
              <a:t> Enterprise</a:t>
            </a:r>
          </a:p>
          <a:p>
            <a:pPr algn="l">
              <a:lnSpc>
                <a:spcPct val="150000"/>
              </a:lnSpc>
            </a:pPr>
            <a:r>
              <a:rPr lang="en-US" sz="2400" u="sng" dirty="0"/>
              <a:t>Choose ONE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sz="2400" dirty="0"/>
              <a:t>Build, Enhance and Infuse </a:t>
            </a:r>
            <a:r>
              <a:rPr lang="en-US" sz="2400" b="1" dirty="0">
                <a:solidFill>
                  <a:srgbClr val="E56618"/>
                </a:solidFill>
              </a:rPr>
              <a:t>Diversity, Equity and Inclusion </a:t>
            </a:r>
            <a:r>
              <a:rPr lang="en-US" sz="2400" dirty="0"/>
              <a:t>into all Aspects of the University Enterprise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sz="2400" dirty="0"/>
              <a:t>Prioritize </a:t>
            </a:r>
            <a:r>
              <a:rPr lang="en-US" sz="2400" b="1" dirty="0">
                <a:solidFill>
                  <a:srgbClr val="E56618"/>
                </a:solidFill>
              </a:rPr>
              <a:t>Well-Being</a:t>
            </a:r>
            <a:r>
              <a:rPr lang="en-US" sz="2400" dirty="0"/>
              <a:t> into RIT’s Campus Culture</a:t>
            </a:r>
          </a:p>
          <a:p>
            <a:pPr marL="457200" indent="-457200" algn="l">
              <a:lnSpc>
                <a:spcPct val="150000"/>
              </a:lnSpc>
              <a:buFont typeface="+mj-lt"/>
              <a:buAutoNum type="arabicPeriod" startAt="3"/>
            </a:pPr>
            <a:r>
              <a:rPr lang="en-US" sz="2400" dirty="0"/>
              <a:t>Ensure </a:t>
            </a:r>
            <a:r>
              <a:rPr lang="en-US" sz="2400" b="1" dirty="0">
                <a:solidFill>
                  <a:srgbClr val="E56618"/>
                </a:solidFill>
              </a:rPr>
              <a:t>Experiential Learning </a:t>
            </a:r>
            <a:r>
              <a:rPr lang="en-US" sz="2400" dirty="0"/>
              <a:t>beyond the Classroom </a:t>
            </a:r>
          </a:p>
        </p:txBody>
      </p:sp>
    </p:spTree>
    <p:extLst>
      <p:ext uri="{BB962C8B-B14F-4D97-AF65-F5344CB8AC3E}">
        <p14:creationId xmlns:p14="http://schemas.microsoft.com/office/powerpoint/2010/main" val="254901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E70612-1FAC-CDE4-7E7D-CE016E47C6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05A5E-07BF-9ACC-1539-97C051C76F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4584" y="2993457"/>
            <a:ext cx="3471333" cy="2518344"/>
          </a:xfrm>
        </p:spPr>
        <p:txBody>
          <a:bodyPr/>
          <a:lstStyle/>
          <a:p>
            <a:r>
              <a:rPr lang="en-US" dirty="0"/>
              <a:t>The first task is to choose three institutional priorities that will guide the self-study.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871C7-75B7-2F0F-6046-52B7E15CEA1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00501" y="609600"/>
            <a:ext cx="7861300" cy="4893734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/>
              <a:t>Priorities are informed by strategic plan and mission statement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/>
              <a:t>SC drafted six priorities and presented to president and provost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/>
              <a:t>Incorporated feedback from president and provost and drafted five priorities for consideration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400" dirty="0"/>
              <a:t>Qualtrics Survey to gather feedback from governance groups and Board of Trustees</a:t>
            </a:r>
          </a:p>
          <a:p>
            <a:pPr lvl="1" indent="0">
              <a:buNone/>
            </a:pPr>
            <a:r>
              <a:rPr lang="en-US" sz="1866"/>
              <a:t>Student </a:t>
            </a:r>
            <a:r>
              <a:rPr lang="en-US" sz="1866" dirty="0"/>
              <a:t>Government	    </a:t>
            </a:r>
            <a:r>
              <a:rPr lang="en-US" sz="1866"/>
              <a:t>Provost’s Council</a:t>
            </a:r>
            <a:endParaRPr lang="en-US" sz="1866" dirty="0"/>
          </a:p>
          <a:p>
            <a:pPr lvl="1" indent="0">
              <a:buNone/>
            </a:pPr>
            <a:r>
              <a:rPr lang="en-US" sz="1866" dirty="0"/>
              <a:t>Staff Council			    President’s Cabinet</a:t>
            </a:r>
          </a:p>
          <a:p>
            <a:pPr lvl="1" indent="0">
              <a:buNone/>
            </a:pPr>
            <a:r>
              <a:rPr lang="en-US" sz="1866" dirty="0"/>
              <a:t>Faculty Senate</a:t>
            </a:r>
          </a:p>
          <a:p>
            <a:pPr lvl="1" indent="0">
              <a:buNone/>
            </a:pPr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279F8A-EA77-7F34-2CD8-235F8342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Priorities</a:t>
            </a:r>
          </a:p>
        </p:txBody>
      </p:sp>
    </p:spTree>
    <p:extLst>
      <p:ext uri="{BB962C8B-B14F-4D97-AF65-F5344CB8AC3E}">
        <p14:creationId xmlns:p14="http://schemas.microsoft.com/office/powerpoint/2010/main" val="3057697635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ED_Presentation2" id="{2D3C7599-F23C-394E-BDBB-739F37AA30A1}" vid="{886D2092-F62B-6240-8846-A133D00773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6182AC3B7D74AB8F3EBA1F2057AA3" ma:contentTypeVersion="11" ma:contentTypeDescription="Create a new document." ma:contentTypeScope="" ma:versionID="ad276e44912a84f7a315cea7a7950cb8">
  <xsd:schema xmlns:xsd="http://www.w3.org/2001/XMLSchema" xmlns:xs="http://www.w3.org/2001/XMLSchema" xmlns:p="http://schemas.microsoft.com/office/2006/metadata/properties" xmlns:ns2="322a888e-7306-403a-9bc7-0552d4b84e06" xmlns:ns3="2efca680-5caf-4167-a400-12f54dea6759" targetNamespace="http://schemas.microsoft.com/office/2006/metadata/properties" ma:root="true" ma:fieldsID="5340506ae50e66baaf6756c16e7add8e" ns2:_="" ns3:_="">
    <xsd:import namespace="322a888e-7306-403a-9bc7-0552d4b84e06"/>
    <xsd:import namespace="2efca680-5caf-4167-a400-12f54dea67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a888e-7306-403a-9bc7-0552d4b84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10e9d85-9fc8-4cf3-b11f-5ad6a616e7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ca680-5caf-4167-a400-12f54dea675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88baa57-509e-4d2e-bcb5-087233e8fd4b}" ma:internalName="TaxCatchAll" ma:showField="CatchAllData" ma:web="2efca680-5caf-4167-a400-12f54dea67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fca680-5caf-4167-a400-12f54dea6759" xsi:nil="true"/>
    <lcf76f155ced4ddcb4097134ff3c332f xmlns="322a888e-7306-403a-9bc7-0552d4b84e06">
      <Terms xmlns="http://schemas.microsoft.com/office/infopath/2007/PartnerControls"/>
    </lcf76f155ced4ddcb4097134ff3c332f>
    <SharedWithUsers xmlns="2efca680-5caf-4167-a400-12f54dea6759">
      <UserInfo>
        <DisplayName>Christine Licata</DisplayName>
        <AccountId>15</AccountId>
        <AccountType/>
      </UserInfo>
      <UserInfo>
        <DisplayName>Larry Buckley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64369E1-48AD-40E5-AFF0-11F4A90B87B7}"/>
</file>

<file path=customXml/itemProps2.xml><?xml version="1.0" encoding="utf-8"?>
<ds:datastoreItem xmlns:ds="http://schemas.openxmlformats.org/officeDocument/2006/customXml" ds:itemID="{80ACFF70-EA97-4FF2-8DCB-E4E0CA40E038}"/>
</file>

<file path=customXml/itemProps3.xml><?xml version="1.0" encoding="utf-8"?>
<ds:datastoreItem xmlns:ds="http://schemas.openxmlformats.org/officeDocument/2006/customXml" ds:itemID="{F7A70CCE-4F5F-47DB-A244-8C9D6CD00E17}"/>
</file>

<file path=docProps/app.xml><?xml version="1.0" encoding="utf-8"?>
<Properties xmlns="http://schemas.openxmlformats.org/officeDocument/2006/extended-properties" xmlns:vt="http://schemas.openxmlformats.org/officeDocument/2006/docPropsVTypes">
  <Template>SHED_Presentation2</Template>
  <TotalTime>478</TotalTime>
  <Words>871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Middle States Commission on Higher Education (MSCHE): Reaccreditation</vt:lpstr>
      <vt:lpstr>PowerPoint Presentation</vt:lpstr>
      <vt:lpstr>Reaccreditation Overview</vt:lpstr>
      <vt:lpstr>Revised Standards (Approved 2023) </vt:lpstr>
      <vt:lpstr>PowerPoint Presentation</vt:lpstr>
      <vt:lpstr>2023-24</vt:lpstr>
      <vt:lpstr>Goals of the Self-Study</vt:lpstr>
      <vt:lpstr>Priorities for Consideration:Guide Self-Study</vt:lpstr>
      <vt:lpstr>Choosing the Priorities</vt:lpstr>
      <vt:lpstr>    Thank  You</vt:lpstr>
      <vt:lpstr>Guiding Principles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Risa Robinson</dc:creator>
  <cp:lastModifiedBy>Risa Robinson</cp:lastModifiedBy>
  <cp:revision>23</cp:revision>
  <cp:lastPrinted>2018-04-25T02:50:23Z</cp:lastPrinted>
  <dcterms:created xsi:type="dcterms:W3CDTF">2024-01-09T21:55:56Z</dcterms:created>
  <dcterms:modified xsi:type="dcterms:W3CDTF">2024-01-12T01:00:36Z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0x010100A256182AC3B7D74AB8F3EBA1F2057AA3</vt:lpwstr>
  </property>
  <property fmtid="{D5CDD505-2E9C-101B-9397-08002B2CF9AE}" pid="3" name="MediaServiceImageTags">
    <vt:lpwstr/>
  </property>
</Properties>
</file>