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342" r:id="rId4"/>
    <p:sldId id="290" r:id="rId5"/>
    <p:sldId id="361" r:id="rId6"/>
    <p:sldId id="362" r:id="rId7"/>
    <p:sldId id="332" r:id="rId8"/>
    <p:sldId id="364" r:id="rId9"/>
    <p:sldId id="302" r:id="rId10"/>
    <p:sldId id="339" r:id="rId11"/>
    <p:sldId id="272" r:id="rId12"/>
    <p:sldId id="365" r:id="rId13"/>
    <p:sldId id="366" r:id="rId14"/>
    <p:sldId id="343" r:id="rId15"/>
    <p:sldId id="368" r:id="rId16"/>
    <p:sldId id="275" r:id="rId17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85"/>
            <p14:sldId id="342"/>
            <p14:sldId id="290"/>
            <p14:sldId id="361"/>
            <p14:sldId id="362"/>
            <p14:sldId id="332"/>
            <p14:sldId id="364"/>
            <p14:sldId id="302"/>
            <p14:sldId id="339"/>
            <p14:sldId id="272"/>
            <p14:sldId id="365"/>
            <p14:sldId id="366"/>
            <p14:sldId id="343"/>
            <p14:sldId id="36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Long" initials="TL" lastIdx="5" clrIdx="0">
    <p:extLst>
      <p:ext uri="{19B8F6BF-5375-455C-9EA6-DF929625EA0E}">
        <p15:presenceInfo xmlns:p15="http://schemas.microsoft.com/office/powerpoint/2012/main" userId="S-1-5-21-1060284298-1450960922-725345543-2520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291C"/>
    <a:srgbClr val="FFFFFF"/>
    <a:srgbClr val="F6BE00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 autoAdjust="0"/>
    <p:restoredTop sz="78129" autoAdjust="0"/>
  </p:normalViewPr>
  <p:slideViewPr>
    <p:cSldViewPr snapToGrid="0" snapToObjects="1">
      <p:cViewPr varScale="1">
        <p:scale>
          <a:sx n="114" d="100"/>
          <a:sy n="114" d="100"/>
        </p:scale>
        <p:origin x="16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wmcs\Work%20Folders\Desktop\SURVEYS%20-%20MAIN%20FOLDER\Campus%20Climate%202022\DPW%20ANALYSIS%20-%202022\RIT_D&amp;E_SHARED_Data_File_2022-06-20%20DPW%20ANALYSIS-1GENDER%20DRAFT%201122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clddi\Downloads\Comfort%20Interaction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clddi\Downloads\Comfort%20Interaction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wmcs\Work%20Folders\Desktop\Campus%20Climate%202022\DPW%20ANALYSIS%20-%202022\RIT_D&amp;E_SHARED_Data_File_2022-06-20%20DPW%20ANALYSIS%200902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wmcs\Work%20Folders\Desktop\SURVEYS%20-%20MAIN%20FOLDER\Campus%20Climate%202022\DPW%20ANALYSIS%20-%202022\RIT_D&amp;E_SHARED_Data_File_2022-06-20%20DPW%20ANALYSIS-1GENDER%20DRAFT%201122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6085237790317"/>
          <c:y val="0.18460776716890467"/>
          <c:w val="0.5847116696436484"/>
          <c:h val="0.618484473498027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'RIT_D&amp;E_SHARED_Data_File_2022-0'!$IV$20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'RIT_D&amp;E_SHARED_Data_File_2022-0'!$IJ$28:$IJ$30</c:f>
              <c:strCache>
                <c:ptCount val="3"/>
                <c:pt idx="0">
                  <c:v>All Men</c:v>
                </c:pt>
                <c:pt idx="1">
                  <c:v>All Women</c:v>
                </c:pt>
                <c:pt idx="2">
                  <c:v>All Non-Binary</c:v>
                </c:pt>
              </c:strCache>
            </c:strRef>
          </c:cat>
          <c:val>
            <c:numRef>
              <c:f>'RIT_D&amp;E_SHARED_Data_File_2022-0'!$JA$28:$JA$30</c:f>
              <c:numCache>
                <c:formatCode>0%</c:formatCode>
                <c:ptCount val="3"/>
                <c:pt idx="0">
                  <c:v>9.2436974789915971E-2</c:v>
                </c:pt>
                <c:pt idx="1">
                  <c:v>0.11855273287143957</c:v>
                </c:pt>
                <c:pt idx="2">
                  <c:v>0.234375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9-4251-BBBB-AF0308F2ECC6}"/>
            </c:ext>
          </c:extLst>
        </c:ser>
        <c:ser>
          <c:idx val="1"/>
          <c:order val="1"/>
          <c:tx>
            <c:strRef>
              <c:f>'RIT_D&amp;E_SHARED_Data_File_2022-0'!$IU$23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'RIT_D&amp;E_SHARED_Data_File_2022-0'!$IJ$28:$IJ$30</c:f>
              <c:strCache>
                <c:ptCount val="3"/>
                <c:pt idx="0">
                  <c:v>All Men</c:v>
                </c:pt>
                <c:pt idx="1">
                  <c:v>All Women</c:v>
                </c:pt>
                <c:pt idx="2">
                  <c:v>All Non-Binary</c:v>
                </c:pt>
              </c:strCache>
            </c:strRef>
          </c:cat>
          <c:val>
            <c:numRef>
              <c:f>'RIT_D&amp;E_SHARED_Data_File_2022-0'!$JB$28:$JB$30</c:f>
              <c:numCache>
                <c:formatCode>0%</c:formatCode>
                <c:ptCount val="3"/>
                <c:pt idx="0">
                  <c:v>0.16596638655462184</c:v>
                </c:pt>
                <c:pt idx="1">
                  <c:v>0.18860662047729021</c:v>
                </c:pt>
                <c:pt idx="2">
                  <c:v>0.2265625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9-4251-BBBB-AF0308F2ECC6}"/>
            </c:ext>
          </c:extLst>
        </c:ser>
        <c:ser>
          <c:idx val="2"/>
          <c:order val="2"/>
          <c:tx>
            <c:strRef>
              <c:f>'RIT_D&amp;E_SHARED_Data_File_2022-0'!$IT$20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'RIT_D&amp;E_SHARED_Data_File_2022-0'!$IJ$28:$IJ$30</c:f>
              <c:strCache>
                <c:ptCount val="3"/>
                <c:pt idx="0">
                  <c:v>All Men</c:v>
                </c:pt>
                <c:pt idx="1">
                  <c:v>All Women</c:v>
                </c:pt>
                <c:pt idx="2">
                  <c:v>All Non-Binary</c:v>
                </c:pt>
              </c:strCache>
            </c:strRef>
          </c:cat>
          <c:val>
            <c:numRef>
              <c:f>'RIT_D&amp;E_SHARED_Data_File_2022-0'!$JC$28:$JC$30</c:f>
              <c:numCache>
                <c:formatCode>0%</c:formatCode>
                <c:ptCount val="3"/>
                <c:pt idx="0">
                  <c:v>0.74159663865546221</c:v>
                </c:pt>
                <c:pt idx="1">
                  <c:v>0.69284064665127021</c:v>
                </c:pt>
                <c:pt idx="2">
                  <c:v>0.5390625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9-4251-BBBB-AF0308F2EC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2663480"/>
        <c:axId val="502664136"/>
      </c:barChart>
      <c:catAx>
        <c:axId val="502663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664136"/>
        <c:crosses val="autoZero"/>
        <c:auto val="1"/>
        <c:lblAlgn val="ctr"/>
        <c:lblOffset val="100"/>
        <c:noMultiLvlLbl val="0"/>
      </c:catAx>
      <c:valAx>
        <c:axId val="50266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026634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93178465421325E-2"/>
          <c:y val="5.97727068302999E-2"/>
          <c:w val="0.84481364306915741"/>
          <c:h val="0.853888938859266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'RIT_D&amp;E_SHARED_Data_File_2022-0'!$IR$23</c:f>
              <c:strCache>
                <c:ptCount val="1"/>
                <c:pt idx="0">
                  <c:v>Dissatisfied (p&lt;0.001)</c:v>
                </c:pt>
              </c:strCache>
            </c:strRef>
          </c:tx>
          <c:spPr>
            <a:solidFill>
              <a:srgbClr val="7D55C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'RIT_D&amp;E_SHARED_Data_File_2022-0'!$IJ$27:$IJ$28</c:f>
              <c:strCache>
                <c:ptCount val="2"/>
                <c:pt idx="0">
                  <c:v>All White</c:v>
                </c:pt>
                <c:pt idx="1">
                  <c:v>All ALANA</c:v>
                </c:pt>
              </c:strCache>
            </c:strRef>
          </c:cat>
          <c:val>
            <c:numRef>
              <c:f>'RIT_D&amp;E_SHARED_Data_File_2022-0'!$JA$27:$JA$28</c:f>
              <c:numCache>
                <c:formatCode>0%</c:formatCode>
                <c:ptCount val="2"/>
                <c:pt idx="0">
                  <c:v>9.2177077016373565E-2</c:v>
                </c:pt>
                <c:pt idx="1">
                  <c:v>0.16990291262135923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F-44C3-976A-E7FAC0E0DBD1}"/>
            </c:ext>
          </c:extLst>
        </c:ser>
        <c:ser>
          <c:idx val="1"/>
          <c:order val="1"/>
          <c:tx>
            <c:strRef>
              <c:f>'RIT_D&amp;E_SHARED_Data_File_2022-0'!$IQ$23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7C87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'RIT_D&amp;E_SHARED_Data_File_2022-0'!$IJ$27:$IJ$28</c:f>
              <c:strCache>
                <c:ptCount val="2"/>
                <c:pt idx="0">
                  <c:v>All White</c:v>
                </c:pt>
                <c:pt idx="1">
                  <c:v>All ALANA</c:v>
                </c:pt>
              </c:strCache>
            </c:strRef>
          </c:cat>
          <c:val>
            <c:numRef>
              <c:f>'RIT_D&amp;E_SHARED_Data_File_2022-0'!$JB$27:$JB$28</c:f>
              <c:numCache>
                <c:formatCode>0%</c:formatCode>
                <c:ptCount val="2"/>
                <c:pt idx="0">
                  <c:v>0.16858702243784113</c:v>
                </c:pt>
                <c:pt idx="1">
                  <c:v>0.23624595469255663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F-44C3-976A-E7FAC0E0DBD1}"/>
            </c:ext>
          </c:extLst>
        </c:ser>
        <c:ser>
          <c:idx val="2"/>
          <c:order val="2"/>
          <c:tx>
            <c:strRef>
              <c:f>'RIT_D&amp;E_SHARED_Data_File_2022-0'!$IP$23</c:f>
              <c:strCache>
                <c:ptCount val="1"/>
                <c:pt idx="0">
                  <c:v>Satisfied (p&lt;0.001)</c:v>
                </c:pt>
              </c:strCache>
            </c:strRef>
          </c:tx>
          <c:spPr>
            <a:solidFill>
              <a:srgbClr val="F769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'RIT_D&amp;E_SHARED_Data_File_2022-0'!$IJ$27:$IJ$28</c:f>
              <c:strCache>
                <c:ptCount val="2"/>
                <c:pt idx="0">
                  <c:v>All White</c:v>
                </c:pt>
                <c:pt idx="1">
                  <c:v>All ALANA</c:v>
                </c:pt>
              </c:strCache>
            </c:strRef>
          </c:cat>
          <c:val>
            <c:numRef>
              <c:f>'RIT_D&amp;E_SHARED_Data_File_2022-0'!$JC$27:$JC$28</c:f>
              <c:numCache>
                <c:formatCode>0%</c:formatCode>
                <c:ptCount val="2"/>
                <c:pt idx="0">
                  <c:v>0.73923590054578536</c:v>
                </c:pt>
                <c:pt idx="1">
                  <c:v>0.59385113268608414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F-44C3-976A-E7FAC0E0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502663480"/>
        <c:axId val="502664136"/>
      </c:barChart>
      <c:catAx>
        <c:axId val="502663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664136"/>
        <c:crosses val="autoZero"/>
        <c:auto val="1"/>
        <c:lblAlgn val="ctr"/>
        <c:lblOffset val="100"/>
        <c:noMultiLvlLbl val="0"/>
      </c:catAx>
      <c:valAx>
        <c:axId val="502664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026634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7134733158356"/>
          <c:y val="7.7087794432548179E-2"/>
          <c:w val="0.62153565179352577"/>
          <c:h val="0.85667875027398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RIT Com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B26-47E6-9F0F-051D9AF6914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74-4899-A891-DB139E12FC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Disability status</c:v>
                </c:pt>
                <c:pt idx="1">
                  <c:v>Hearing status</c:v>
                </c:pt>
                <c:pt idx="2">
                  <c:v>Native language</c:v>
                </c:pt>
                <c:pt idx="3">
                  <c:v>Political view</c:v>
                </c:pt>
                <c:pt idx="4">
                  <c:v>Nationality</c:v>
                </c:pt>
                <c:pt idx="5">
                  <c:v>Religious background</c:v>
                </c:pt>
                <c:pt idx="6">
                  <c:v>Sexual orientation</c:v>
                </c:pt>
                <c:pt idx="7">
                  <c:v>Socioeconomic background</c:v>
                </c:pt>
                <c:pt idx="8">
                  <c:v>Age</c:v>
                </c:pt>
                <c:pt idx="9">
                  <c:v>Race/ethnicity</c:v>
                </c:pt>
                <c:pt idx="10">
                  <c:v>Gender identity</c:v>
                </c:pt>
              </c:strCache>
            </c:strRef>
          </c:cat>
          <c:val>
            <c:numRef>
              <c:f>Sheet2!$C$2:$C$12</c:f>
              <c:numCache>
                <c:formatCode>0%</c:formatCode>
                <c:ptCount val="11"/>
                <c:pt idx="0">
                  <c:v>0.7</c:v>
                </c:pt>
                <c:pt idx="1">
                  <c:v>0.48</c:v>
                </c:pt>
                <c:pt idx="2">
                  <c:v>0.66</c:v>
                </c:pt>
                <c:pt idx="3">
                  <c:v>0.39</c:v>
                </c:pt>
                <c:pt idx="4">
                  <c:v>0.82</c:v>
                </c:pt>
                <c:pt idx="5">
                  <c:v>0.72</c:v>
                </c:pt>
                <c:pt idx="6">
                  <c:v>0.8</c:v>
                </c:pt>
                <c:pt idx="7">
                  <c:v>0.74</c:v>
                </c:pt>
                <c:pt idx="8">
                  <c:v>0.73</c:v>
                </c:pt>
                <c:pt idx="9">
                  <c:v>0.82</c:v>
                </c:pt>
                <c:pt idx="1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4-4899-A891-DB139E12F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8507856"/>
        <c:axId val="578508512"/>
      </c:barChart>
      <c:catAx>
        <c:axId val="57850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508512"/>
        <c:crosses val="autoZero"/>
        <c:auto val="1"/>
        <c:lblAlgn val="ctr"/>
        <c:lblOffset val="100"/>
        <c:noMultiLvlLbl val="0"/>
      </c:catAx>
      <c:valAx>
        <c:axId val="5785085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507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93000874890635E-2"/>
          <c:y val="8.2833494779555622E-2"/>
          <c:w val="0.62153565179352577"/>
          <c:h val="0.8509046573655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RIT 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F2-47B7-9000-838C17086A4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27-42A9-9215-F1E31BBA43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Disability status</c:v>
                </c:pt>
                <c:pt idx="1">
                  <c:v>Hearing status</c:v>
                </c:pt>
                <c:pt idx="2">
                  <c:v>Native language</c:v>
                </c:pt>
                <c:pt idx="3">
                  <c:v>Political view</c:v>
                </c:pt>
                <c:pt idx="4">
                  <c:v>Nationality</c:v>
                </c:pt>
                <c:pt idx="5">
                  <c:v>Religious background</c:v>
                </c:pt>
                <c:pt idx="6">
                  <c:v>Sexual orientation</c:v>
                </c:pt>
                <c:pt idx="7">
                  <c:v>Socioeconomic background</c:v>
                </c:pt>
                <c:pt idx="8">
                  <c:v>Age</c:v>
                </c:pt>
                <c:pt idx="9">
                  <c:v>Race/ethnicity</c:v>
                </c:pt>
                <c:pt idx="10">
                  <c:v>Gender identity</c:v>
                </c:pt>
              </c:strCache>
            </c:strRef>
          </c:cat>
          <c:val>
            <c:numRef>
              <c:f>Sheet2!$B$2:$B$12</c:f>
              <c:numCache>
                <c:formatCode>0%</c:formatCode>
                <c:ptCount val="11"/>
                <c:pt idx="0">
                  <c:v>0.65</c:v>
                </c:pt>
                <c:pt idx="1">
                  <c:v>0.67</c:v>
                </c:pt>
                <c:pt idx="2">
                  <c:v>0.68</c:v>
                </c:pt>
                <c:pt idx="3">
                  <c:v>0.68</c:v>
                </c:pt>
                <c:pt idx="4">
                  <c:v>0.74</c:v>
                </c:pt>
                <c:pt idx="5">
                  <c:v>0.77</c:v>
                </c:pt>
                <c:pt idx="6">
                  <c:v>0.79</c:v>
                </c:pt>
                <c:pt idx="7">
                  <c:v>0.79</c:v>
                </c:pt>
                <c:pt idx="8">
                  <c:v>0.83</c:v>
                </c:pt>
                <c:pt idx="9">
                  <c:v>0.91</c:v>
                </c:pt>
                <c:pt idx="1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7-42A9-9215-F1E31BBA4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8507856"/>
        <c:axId val="578508512"/>
      </c:barChart>
      <c:catAx>
        <c:axId val="5785078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508512"/>
        <c:crosses val="autoZero"/>
        <c:auto val="1"/>
        <c:lblAlgn val="ctr"/>
        <c:lblOffset val="100"/>
        <c:noMultiLvlLbl val="0"/>
      </c:catAx>
      <c:valAx>
        <c:axId val="57850851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50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'RIT_D&amp;E_SHARED_Data_File_2022-0'!$JG$23</c:f>
              <c:strCache>
                <c:ptCount val="1"/>
                <c:pt idx="0">
                  <c:v>Yes (p&lt;0.001)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'RIT_D&amp;E_SHARED_Data_File_2022-0'!$IJ$28:$IJ$29</c:f>
              <c:strCache>
                <c:ptCount val="2"/>
                <c:pt idx="0">
                  <c:v>All White</c:v>
                </c:pt>
                <c:pt idx="1">
                  <c:v>All ALANA</c:v>
                </c:pt>
              </c:strCache>
            </c:strRef>
          </c:cat>
          <c:val>
            <c:numRef>
              <c:f>'RIT_D&amp;E_SHARED_Data_File_2022-0'!$IX$76:$IX$77</c:f>
              <c:numCache>
                <c:formatCode>0%</c:formatCode>
                <c:ptCount val="2"/>
                <c:pt idx="0">
                  <c:v>0.22088111044055522</c:v>
                </c:pt>
                <c:pt idx="1">
                  <c:v>0.3079416531604538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279-A5ED-B6633D459050}"/>
            </c:ext>
          </c:extLst>
        </c:ser>
        <c:ser>
          <c:idx val="1"/>
          <c:order val="1"/>
          <c:tx>
            <c:strRef>
              <c:f>'RIT_D&amp;E_SHARED_Data_File_2022-0'!$JF$23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'RIT_D&amp;E_SHARED_Data_File_2022-0'!$IJ$28:$IJ$29</c:f>
              <c:strCache>
                <c:ptCount val="2"/>
                <c:pt idx="0">
                  <c:v>All White</c:v>
                </c:pt>
                <c:pt idx="1">
                  <c:v>All ALANA</c:v>
                </c:pt>
              </c:strCache>
            </c:strRef>
          </c:cat>
          <c:val>
            <c:numRef>
              <c:f>'RIT_D&amp;E_SHARED_Data_File_2022-0'!$IW$76:$IW$77</c:f>
              <c:numCache>
                <c:formatCode>0%</c:formatCode>
                <c:ptCount val="2"/>
                <c:pt idx="0">
                  <c:v>8.207604103802052E-2</c:v>
                </c:pt>
                <c:pt idx="1">
                  <c:v>0.13776337115072934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B-4279-A5ED-B6633D459050}"/>
            </c:ext>
          </c:extLst>
        </c:ser>
        <c:ser>
          <c:idx val="2"/>
          <c:order val="2"/>
          <c:tx>
            <c:strRef>
              <c:f>'RIT_D&amp;E_SHARED_Data_File_2022-0'!$JE$23</c:f>
              <c:strCache>
                <c:ptCount val="1"/>
                <c:pt idx="0">
                  <c:v>No (p&lt;0.001)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'RIT_D&amp;E_SHARED_Data_File_2022-0'!$IJ$28:$IJ$29</c:f>
              <c:strCache>
                <c:ptCount val="2"/>
                <c:pt idx="0">
                  <c:v>All White</c:v>
                </c:pt>
                <c:pt idx="1">
                  <c:v>All ALANA</c:v>
                </c:pt>
              </c:strCache>
            </c:strRef>
          </c:cat>
          <c:val>
            <c:numRef>
              <c:f>'RIT_D&amp;E_SHARED_Data_File_2022-0'!$IV$76:$IV$77</c:f>
              <c:numCache>
                <c:formatCode>0%</c:formatCode>
                <c:ptCount val="2"/>
                <c:pt idx="0">
                  <c:v>0.69704284852142429</c:v>
                </c:pt>
                <c:pt idx="1">
                  <c:v>0.5542949756888168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B-4279-A5ED-B6633D4590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2663480"/>
        <c:axId val="502664136"/>
      </c:barChart>
      <c:catAx>
        <c:axId val="502663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664136"/>
        <c:crosses val="autoZero"/>
        <c:auto val="1"/>
        <c:lblAlgn val="ctr"/>
        <c:lblOffset val="100"/>
        <c:noMultiLvlLbl val="0"/>
      </c:catAx>
      <c:valAx>
        <c:axId val="502664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026634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'RIT_D&amp;E_SHARED_Data_File_2022-0'!$JK$20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'RIT_D&amp;E_SHARED_Data_File_2022-0'!$IJ$28:$IJ$30</c:f>
              <c:strCache>
                <c:ptCount val="3"/>
                <c:pt idx="0">
                  <c:v>All Men</c:v>
                </c:pt>
                <c:pt idx="1">
                  <c:v>All Women</c:v>
                </c:pt>
                <c:pt idx="2">
                  <c:v>All Non-Binary</c:v>
                </c:pt>
              </c:strCache>
            </c:strRef>
          </c:cat>
          <c:val>
            <c:numRef>
              <c:f>'RIT_D&amp;E_SHARED_Data_File_2022-0'!$IX$76:$IX$78</c:f>
              <c:numCache>
                <c:formatCode>0%</c:formatCode>
                <c:ptCount val="3"/>
                <c:pt idx="0">
                  <c:v>0.16004184100418409</c:v>
                </c:pt>
                <c:pt idx="1">
                  <c:v>0.28670253651037664</c:v>
                </c:pt>
                <c:pt idx="2">
                  <c:v>0.390625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1-4BE2-8DA0-754BD2CDD5DE}"/>
            </c:ext>
          </c:extLst>
        </c:ser>
        <c:ser>
          <c:idx val="1"/>
          <c:order val="1"/>
          <c:tx>
            <c:strRef>
              <c:f>'RIT_D&amp;E_SHARED_Data_File_2022-0'!$JJ$23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'RIT_D&amp;E_SHARED_Data_File_2022-0'!$IJ$28:$IJ$30</c:f>
              <c:strCache>
                <c:ptCount val="3"/>
                <c:pt idx="0">
                  <c:v>All Men</c:v>
                </c:pt>
                <c:pt idx="1">
                  <c:v>All Women</c:v>
                </c:pt>
                <c:pt idx="2">
                  <c:v>All Non-Binary</c:v>
                </c:pt>
              </c:strCache>
            </c:strRef>
          </c:cat>
          <c:val>
            <c:numRef>
              <c:f>'RIT_D&amp;E_SHARED_Data_File_2022-0'!$IW$76:$IW$78</c:f>
              <c:numCache>
                <c:formatCode>0%</c:formatCode>
                <c:ptCount val="3"/>
                <c:pt idx="0">
                  <c:v>8.3682008368200833E-2</c:v>
                </c:pt>
                <c:pt idx="1">
                  <c:v>9.6079938508839349E-2</c:v>
                </c:pt>
                <c:pt idx="2">
                  <c:v>0.2421875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1-4BE2-8DA0-754BD2CDD5DE}"/>
            </c:ext>
          </c:extLst>
        </c:ser>
        <c:ser>
          <c:idx val="2"/>
          <c:order val="2"/>
          <c:tx>
            <c:strRef>
              <c:f>'RIT_D&amp;E_SHARED_Data_File_2022-0'!$JI$20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'RIT_D&amp;E_SHARED_Data_File_2022-0'!$IJ$28:$IJ$30</c:f>
              <c:strCache>
                <c:ptCount val="3"/>
                <c:pt idx="0">
                  <c:v>All Men</c:v>
                </c:pt>
                <c:pt idx="1">
                  <c:v>All Women</c:v>
                </c:pt>
                <c:pt idx="2">
                  <c:v>All Non-Binary</c:v>
                </c:pt>
              </c:strCache>
            </c:strRef>
          </c:cat>
          <c:val>
            <c:numRef>
              <c:f>'RIT_D&amp;E_SHARED_Data_File_2022-0'!$IV$76:$IV$78</c:f>
              <c:numCache>
                <c:formatCode>0%</c:formatCode>
                <c:ptCount val="3"/>
                <c:pt idx="0">
                  <c:v>0.75627615062761511</c:v>
                </c:pt>
                <c:pt idx="1">
                  <c:v>0.61721752498078397</c:v>
                </c:pt>
                <c:pt idx="2">
                  <c:v>0.3671875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51-4BE2-8DA0-754BD2CDD5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2663480"/>
        <c:axId val="502664136"/>
      </c:barChart>
      <c:catAx>
        <c:axId val="502663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664136"/>
        <c:crosses val="autoZero"/>
        <c:auto val="1"/>
        <c:lblAlgn val="ctr"/>
        <c:lblOffset val="100"/>
        <c:noMultiLvlLbl val="0"/>
      </c:catAx>
      <c:valAx>
        <c:axId val="50266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026634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0.61433</cdr:x>
      <cdr:y>0.09462</cdr:y>
    </cdr:from>
    <cdr:to>
      <cdr:x>1</cdr:x>
      <cdr:y>0.94589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340394" y="362300"/>
          <a:ext cx="1469246" cy="325956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59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6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" baseline="0" dirty="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8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2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f7871df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f7871df3c_0_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9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8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2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5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4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4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1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E75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9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2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0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"/>
            <a:ext cx="9144000" cy="5141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8147" y="3287403"/>
            <a:ext cx="5793028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8147" y="3670550"/>
            <a:ext cx="5793027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0" y="956788"/>
            <a:ext cx="7613816" cy="230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41B9A-5ACB-E54F-9B60-80BE70FD3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290" y="37685"/>
            <a:ext cx="1068403" cy="2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228600" indent="-22225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000"/>
            </a:lvl1pPr>
            <a:lvl2pPr marL="401638" indent="-173038">
              <a:buClr>
                <a:srgbClr val="EF6F2A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630238" indent="-173038">
              <a:buClr>
                <a:srgbClr val="EF6F2A"/>
              </a:buClr>
              <a:buSzPct val="100000"/>
              <a:buFont typeface="Wingdings" pitchFamily="2" charset="2"/>
              <a:buChar char="§"/>
              <a:tabLst/>
              <a:defRPr sz="1600"/>
            </a:lvl3pPr>
            <a:lvl4pPr marL="804863" indent="-174625">
              <a:buClr>
                <a:srgbClr val="D95E00"/>
              </a:buClr>
              <a:buFont typeface="System Font Regular"/>
              <a:buChar char="&gt;"/>
              <a:tabLst/>
              <a:defRPr sz="1400"/>
            </a:lvl4pPr>
            <a:lvl5pPr marL="976312" indent="-171450">
              <a:buClr>
                <a:srgbClr val="D95E00"/>
              </a:buClr>
              <a:buFont typeface="Wingdings" pitchFamily="2" charset="2"/>
              <a:buChar char="§"/>
              <a:tabLst/>
              <a:defRPr sz="1200"/>
            </a:lvl5pPr>
            <a:lvl6pPr marL="971550" indent="0">
              <a:buClr>
                <a:srgbClr val="D95E00"/>
              </a:buClr>
              <a:buFont typeface="System Font Regular"/>
              <a:buNone/>
              <a:tabLst/>
              <a:defRPr sz="1100"/>
            </a:lvl6pPr>
            <a:lvl7pPr marL="1144587" indent="0">
              <a:buClr>
                <a:srgbClr val="D95E00"/>
              </a:buClr>
              <a:buFont typeface="Wingdings" pitchFamily="2" charset="2"/>
              <a:buNone/>
              <a:tabLst/>
              <a:defRPr sz="1000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/>
            </a:lvl1pPr>
            <a:lvl2pPr marL="457200" indent="-228600"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6858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/>
            </a:lvl3pPr>
            <a:lvl4pPr marL="915988" indent="-230188">
              <a:buClr>
                <a:srgbClr val="D95E00"/>
              </a:buClr>
              <a:buFont typeface="System Font Regular"/>
              <a:buChar char="&gt;"/>
              <a:tabLst/>
              <a:defRPr sz="1600"/>
            </a:lvl4pPr>
            <a:lvl5pPr marL="1144588" indent="-228600">
              <a:buClr>
                <a:srgbClr val="D95E00"/>
              </a:buClr>
              <a:buFont typeface="Wingdings" pitchFamily="2" charset="2"/>
              <a:buChar char="§"/>
              <a:tabLst/>
              <a:defRPr sz="1400"/>
            </a:lvl5pPr>
            <a:lvl6pPr marL="1317625" indent="-173038">
              <a:buClr>
                <a:srgbClr val="D95E00"/>
              </a:buClr>
              <a:buFont typeface="System Font Regular"/>
              <a:buChar char="&gt;"/>
              <a:tabLst/>
              <a:defRPr sz="1200"/>
            </a:lvl6pPr>
            <a:lvl7pPr marL="1428750" indent="-111125">
              <a:buClr>
                <a:srgbClr val="D95E00"/>
              </a:buClr>
              <a:buFont typeface="Wingdings" pitchFamily="2" charset="2"/>
              <a:buChar char="§"/>
              <a:tabLst/>
              <a:defRPr sz="1000"/>
            </a:lvl7pPr>
            <a:lvl8pPr marL="1546225" indent="-117475">
              <a:buClr>
                <a:srgbClr val="D95E00"/>
              </a:buClr>
              <a:buFont typeface="System Font Regular"/>
              <a:buChar char="&gt;"/>
              <a:tabLst/>
              <a:defRPr sz="9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D9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4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4FA78-5761-A640-ADC5-218165F65CE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46390" y="150232"/>
            <a:ext cx="1240358" cy="3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  <p:sldLayoutId id="214748366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8569A-4329-784B-9918-97A12C4A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856" y="3630967"/>
            <a:ext cx="6687126" cy="1098051"/>
          </a:xfrm>
        </p:spPr>
        <p:txBody>
          <a:bodyPr/>
          <a:lstStyle/>
          <a:p>
            <a:r>
              <a:rPr lang="en-US" sz="1600" b="1" dirty="0"/>
              <a:t>Taj Smith</a:t>
            </a:r>
            <a:r>
              <a:rPr lang="en-US" sz="1600" dirty="0"/>
              <a:t>, DDI Executive Director of Culture and Diversity Education</a:t>
            </a:r>
          </a:p>
          <a:p>
            <a:r>
              <a:rPr lang="en-US" sz="1600" b="1" dirty="0" smtClean="0"/>
              <a:t>Teresa </a:t>
            </a:r>
            <a:r>
              <a:rPr lang="en-US" sz="1600" b="1" dirty="0"/>
              <a:t>Long</a:t>
            </a:r>
            <a:r>
              <a:rPr lang="en-US" sz="1600" dirty="0"/>
              <a:t>, DDI Director of Assessment and Research </a:t>
            </a:r>
            <a:r>
              <a:rPr lang="en-US" sz="1600" dirty="0" smtClean="0"/>
              <a:t>Management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C6C98-4B85-AB4D-B6CF-956E25B2E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2022 HEDS Campus Climate Survey Findings</a:t>
            </a:r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516378"/>
            <a:ext cx="8692464" cy="197575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Barlow Condensed"/>
                <a:cs typeface="Barlow Condensed"/>
                <a:sym typeface="Barlow Condensed"/>
              </a:rPr>
              <a:t>“Protected Categories”</a:t>
            </a:r>
          </a:p>
          <a:p>
            <a:pPr marL="0" indent="0">
              <a:buNone/>
            </a:pPr>
            <a:endParaRPr lang="en" sz="1000" b="0" dirty="0">
              <a:solidFill>
                <a:schemeClr val="dk1"/>
              </a:solidFill>
              <a:highlight>
                <a:schemeClr val="lt1"/>
              </a:highlight>
              <a:ea typeface="Barlow Condensed"/>
              <a:cs typeface="Barlow Condensed"/>
              <a:sym typeface="Barlow Condensed"/>
            </a:endParaRPr>
          </a:p>
          <a:p>
            <a:r>
              <a:rPr lang="en" sz="1600" b="0" dirty="0">
                <a:solidFill>
                  <a:schemeClr val="dk1"/>
                </a:solidFill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“I am not a protected category, therefore </a:t>
            </a:r>
            <a:r>
              <a:rPr lang="en" sz="1600" dirty="0">
                <a:solidFill>
                  <a:schemeClr val="accent6">
                    <a:lumMod val="75000"/>
                  </a:schemeClr>
                </a:solidFill>
                <a:sym typeface="Barlow Condensed SemiBold"/>
              </a:rPr>
              <a:t>disparaging comments about people like me are not considered harassment.</a:t>
            </a:r>
            <a:r>
              <a:rPr lang="en" sz="1600" dirty="0">
                <a:sym typeface="Barlow Condensed"/>
              </a:rPr>
              <a:t> </a:t>
            </a:r>
            <a:r>
              <a:rPr lang="en" sz="1600" b="0" dirty="0">
                <a:solidFill>
                  <a:schemeClr val="dk1"/>
                </a:solidFill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I am told my opinions about social, political, or economic matters do not matter or are wrong due to my age, race, or affiliations. I do not feel that I can share my opinions without negative repercussions.” </a:t>
            </a:r>
            <a:r>
              <a:rPr lang="en" sz="1600" b="0" dirty="0">
                <a:solidFill>
                  <a:schemeClr val="tx2"/>
                </a:solidFill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(Staff)</a:t>
            </a:r>
          </a:p>
          <a:p>
            <a:pPr marL="0" indent="0">
              <a:buNone/>
            </a:pPr>
            <a:endParaRPr lang="en-US" sz="1600" b="0" dirty="0">
              <a:solidFill>
                <a:schemeClr val="tx2"/>
              </a:solidFill>
              <a:ea typeface="Barlow Condensed"/>
              <a:cs typeface="Barlow Condensed"/>
              <a:sym typeface="Barlow Condensed"/>
            </a:endParaRPr>
          </a:p>
          <a:p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/>
          <a:lstStyle/>
          <a:p>
            <a:r>
              <a:rPr lang="en-US" dirty="0"/>
              <a:t>Barriers for Reporting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8142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3" y="1490257"/>
            <a:ext cx="8774473" cy="34475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Fear and/or Mistrust: Personal or Perceived</a:t>
            </a:r>
          </a:p>
          <a:p>
            <a:pPr marL="0" indent="0">
              <a:buNone/>
            </a:pPr>
            <a:endParaRPr lang="en-US" sz="1000" b="0" dirty="0">
              <a:solidFill>
                <a:schemeClr val="dk1"/>
              </a:solidFill>
              <a:ea typeface="Barlow Condensed"/>
              <a:cs typeface="Barlow Condensed"/>
              <a:sym typeface="Barlow Condensed"/>
            </a:endParaRPr>
          </a:p>
          <a:p>
            <a:r>
              <a:rPr lang="en-US" sz="1600" b="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“I don't trust RIT to keep things confidential or to handle it properly -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Barlow Condensed SemiBold"/>
              </a:rPr>
              <a:t>potential of being outed AND not having the situation properly resolved</a:t>
            </a:r>
            <a:r>
              <a:rPr lang="en-US" sz="1600" dirty="0">
                <a:solidFill>
                  <a:schemeClr val="accent6"/>
                </a:solidFill>
                <a:sym typeface="Barlow Condensed"/>
              </a:rPr>
              <a:t> </a:t>
            </a:r>
            <a:r>
              <a:rPr lang="en-US" sz="1600" b="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wasn't worth it.” </a:t>
            </a:r>
            <a:r>
              <a:rPr lang="en-US" sz="1600" b="0" dirty="0">
                <a:solidFill>
                  <a:schemeClr val="tx2"/>
                </a:solidFill>
                <a:ea typeface="Barlow Condensed"/>
                <a:cs typeface="Barlow Condensed"/>
                <a:sym typeface="Barlow Condensed"/>
              </a:rPr>
              <a:t>(Student)</a:t>
            </a:r>
          </a:p>
          <a:p>
            <a:pPr marL="0" indent="0">
              <a:buNone/>
            </a:pPr>
            <a:endParaRPr lang="en-US" sz="1000" b="0" dirty="0">
              <a:solidFill>
                <a:schemeClr val="tx2"/>
              </a:solidFill>
              <a:ea typeface="Barlow Condensed"/>
              <a:cs typeface="Barlow Condensed"/>
              <a:sym typeface="Barlow Condensed"/>
            </a:endParaRPr>
          </a:p>
          <a:p>
            <a:r>
              <a:rPr lang="en-US" sz="1600" b="0" dirty="0"/>
              <a:t>“Student employees have little to no recourse on discriminatory actions taken on them by their supervisors/bosses. Title IX will start the complaint, but then once the complaint is completed and transferred to HR for determination,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nothing is done to ensure that the incident does not happen again</a:t>
            </a:r>
            <a:r>
              <a:rPr lang="en-US" sz="1600" b="0" dirty="0"/>
              <a:t>.” </a:t>
            </a:r>
            <a:r>
              <a:rPr lang="en-US" sz="1600" b="0" dirty="0">
                <a:solidFill>
                  <a:schemeClr val="tx2"/>
                </a:solidFill>
              </a:rPr>
              <a:t>(Student)</a:t>
            </a:r>
          </a:p>
          <a:p>
            <a:pPr marL="0" indent="0">
              <a:buNone/>
            </a:pPr>
            <a:endParaRPr lang="en-US" sz="1000" b="0" dirty="0"/>
          </a:p>
          <a:p>
            <a:r>
              <a:rPr lang="en-US" sz="1600" b="0" dirty="0"/>
              <a:t>“I knew nothing would happen if I did report it, as I have witnessed this happen time and time again and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nothing was done when others have reported</a:t>
            </a:r>
            <a:r>
              <a:rPr lang="en-US" sz="1600" b="0" dirty="0"/>
              <a:t>.” </a:t>
            </a:r>
            <a:r>
              <a:rPr lang="en-US" sz="1600" b="0" dirty="0">
                <a:solidFill>
                  <a:schemeClr val="tx2"/>
                </a:solidFill>
              </a:rPr>
              <a:t>(Staff)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/>
          <a:lstStyle/>
          <a:p>
            <a:r>
              <a:rPr lang="en-US" dirty="0"/>
              <a:t>Barriers for Reporting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5492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064" y="3035554"/>
            <a:ext cx="8692464" cy="1585214"/>
          </a:xfrm>
        </p:spPr>
        <p:txBody>
          <a:bodyPr/>
          <a:lstStyle/>
          <a:p>
            <a:r>
              <a:rPr lang="en-US" sz="4400" dirty="0"/>
              <a:t>Recommendations and</a:t>
            </a:r>
          </a:p>
          <a:p>
            <a:r>
              <a:rPr lang="en-US" sz="4400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0261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0728" y="1563857"/>
            <a:ext cx="866038" cy="3438467"/>
            <a:chOff x="103432" y="1563857"/>
            <a:chExt cx="866038" cy="3438467"/>
          </a:xfrm>
        </p:grpSpPr>
        <p:pic>
          <p:nvPicPr>
            <p:cNvPr id="312" name="Google Shape;312;p40"/>
            <p:cNvPicPr preferRelativeResize="0"/>
            <p:nvPr/>
          </p:nvPicPr>
          <p:blipFill rotWithShape="1">
            <a:blip r:embed="rId3">
              <a:alphaModFix/>
            </a:blip>
            <a:srcRect t="60370" r="78501"/>
            <a:stretch/>
          </p:blipFill>
          <p:spPr>
            <a:xfrm rot="5400000">
              <a:off x="169512" y="1499690"/>
              <a:ext cx="735791" cy="86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12;p40"/>
            <p:cNvPicPr preferRelativeResize="0"/>
            <p:nvPr/>
          </p:nvPicPr>
          <p:blipFill rotWithShape="1">
            <a:blip r:embed="rId3">
              <a:alphaModFix/>
            </a:blip>
            <a:srcRect l="26401" t="60370" r="13583"/>
            <a:stretch/>
          </p:blipFill>
          <p:spPr>
            <a:xfrm rot="5400000">
              <a:off x="-491499" y="2955995"/>
              <a:ext cx="2053987" cy="86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12;p40"/>
            <p:cNvPicPr preferRelativeResize="0"/>
            <p:nvPr/>
          </p:nvPicPr>
          <p:blipFill rotWithShape="1">
            <a:blip r:embed="rId3">
              <a:alphaModFix/>
            </a:blip>
            <a:srcRect l="88865" t="60370"/>
            <a:stretch/>
          </p:blipFill>
          <p:spPr>
            <a:xfrm rot="5400000">
              <a:off x="346867" y="4379720"/>
              <a:ext cx="381082" cy="864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3" y="654289"/>
            <a:ext cx="4664027" cy="887780"/>
          </a:xfrm>
        </p:spPr>
        <p:txBody>
          <a:bodyPr/>
          <a:lstStyle/>
          <a:p>
            <a:r>
              <a:rPr lang="en-US" dirty="0"/>
              <a:t>Respondent Recommendations</a:t>
            </a:r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4294967295"/>
          </p:nvPr>
        </p:nvSpPr>
        <p:spPr>
          <a:xfrm>
            <a:off x="969471" y="1661825"/>
            <a:ext cx="2895600" cy="8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Create spaces for RIT-wide gathering and learning </a:t>
            </a:r>
            <a:r>
              <a:rPr lang="en" sz="1400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(48%)</a:t>
            </a:r>
            <a:endParaRPr sz="1400" dirty="0">
              <a:solidFill>
                <a:schemeClr val="accent1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69471" y="2362163"/>
            <a:ext cx="2895600" cy="663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Expand campus diversity </a:t>
            </a:r>
            <a:r>
              <a:rPr lang="en" sz="1400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(14%)</a:t>
            </a:r>
            <a:endParaRPr sz="1400" dirty="0">
              <a:solidFill>
                <a:schemeClr val="accent1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4294967295"/>
          </p:nvPr>
        </p:nvSpPr>
        <p:spPr>
          <a:xfrm>
            <a:off x="969470" y="2930513"/>
            <a:ext cx="3734341" cy="663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Address (infra)structural inequities </a:t>
            </a:r>
            <a:r>
              <a:rPr lang="en" sz="1400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(14%)</a:t>
            </a:r>
            <a:endParaRPr sz="1400" dirty="0">
              <a:solidFill>
                <a:schemeClr val="accent1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4294967295"/>
          </p:nvPr>
        </p:nvSpPr>
        <p:spPr>
          <a:xfrm>
            <a:off x="969469" y="3469398"/>
            <a:ext cx="3822964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Address perceived gaps in governance </a:t>
            </a:r>
            <a:r>
              <a:rPr lang="en" sz="1400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(15%)</a:t>
            </a:r>
            <a:endParaRPr sz="1400" dirty="0">
              <a:solidFill>
                <a:schemeClr val="accent1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0" name="Google Shape;310;p40"/>
          <p:cNvSpPr txBox="1">
            <a:spLocks noGrp="1"/>
          </p:cNvSpPr>
          <p:nvPr>
            <p:ph type="body" idx="4294967295"/>
          </p:nvPr>
        </p:nvSpPr>
        <p:spPr>
          <a:xfrm>
            <a:off x="969470" y="3990746"/>
            <a:ext cx="3734341" cy="885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Reduce or eliminate focus on difference </a:t>
            </a:r>
            <a:r>
              <a:rPr lang="en" sz="1400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(9%)</a:t>
            </a:r>
            <a:endParaRPr sz="1400" dirty="0">
              <a:solidFill>
                <a:schemeClr val="accent1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1" name="Google Shape;311;p40"/>
          <p:cNvSpPr txBox="1">
            <a:spLocks noGrp="1"/>
          </p:cNvSpPr>
          <p:nvPr>
            <p:ph type="body" idx="4294967295"/>
          </p:nvPr>
        </p:nvSpPr>
        <p:spPr>
          <a:xfrm>
            <a:off x="969471" y="4557546"/>
            <a:ext cx="2895600" cy="663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Indifferent </a:t>
            </a:r>
            <a:r>
              <a:rPr lang="en" sz="1400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(1%)</a:t>
            </a:r>
            <a:endParaRPr sz="1400" dirty="0">
              <a:solidFill>
                <a:schemeClr val="accent1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1BE39-AA23-B695-5ED5-49271CBC320B}"/>
              </a:ext>
            </a:extLst>
          </p:cNvPr>
          <p:cNvSpPr txBox="1"/>
          <p:nvPr/>
        </p:nvSpPr>
        <p:spPr>
          <a:xfrm>
            <a:off x="5018082" y="761785"/>
            <a:ext cx="4035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ea typeface="Barlow Condensed"/>
                <a:cs typeface="Barlow Condensed"/>
                <a:sym typeface="Barlow Condensed"/>
              </a:rPr>
              <a:t>“More </a:t>
            </a:r>
            <a:r>
              <a:rPr lang="en-US" sz="1500" b="1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flexibility in work / class schedules</a:t>
            </a:r>
            <a:r>
              <a:rPr lang="en-US" sz="1500" b="1" dirty="0"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>
                <a:ea typeface="Barlow Condensed"/>
                <a:cs typeface="Barlow Condensed"/>
                <a:sym typeface="Barlow Condensed"/>
              </a:rPr>
              <a:t>to allow for greater participation from those with responsibilities beyond the class room / office.</a:t>
            </a:r>
            <a:r>
              <a:rPr lang="en-US" sz="1500" dirty="0"/>
              <a:t>” </a:t>
            </a:r>
            <a:r>
              <a:rPr lang="en-US" sz="1500" dirty="0">
                <a:solidFill>
                  <a:schemeClr val="tx2"/>
                </a:solidFill>
              </a:rPr>
              <a:t>(Faculty)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2CDB1-FBDE-0761-DE2F-B64BEEC0964C}"/>
              </a:ext>
            </a:extLst>
          </p:cNvPr>
          <p:cNvSpPr txBox="1"/>
          <p:nvPr/>
        </p:nvSpPr>
        <p:spPr>
          <a:xfrm>
            <a:off x="5018082" y="2103803"/>
            <a:ext cx="403566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5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“</a:t>
            </a:r>
            <a:r>
              <a:rPr lang="en" sz="1500" b="1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Increase the ASL translations </a:t>
            </a:r>
            <a:r>
              <a:rPr lang="en" sz="15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of c</a:t>
            </a:r>
            <a:r>
              <a:rPr lang="en-US" sz="15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am</a:t>
            </a:r>
            <a:r>
              <a:rPr lang="en" sz="150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pus wide information available on campus TVs. Interpreters and Deaf faculty/staff would be automatically included in the planning process.” </a:t>
            </a:r>
            <a:r>
              <a:rPr lang="en" sz="1500" dirty="0">
                <a:solidFill>
                  <a:schemeClr val="tx2"/>
                </a:solidFill>
                <a:ea typeface="Barlow Condensed"/>
                <a:cs typeface="Barlow Condensed"/>
                <a:sym typeface="Barlow Condensed"/>
              </a:rPr>
              <a:t>(Staff)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1BE39-AA23-B695-5ED5-49271CBC320B}"/>
              </a:ext>
            </a:extLst>
          </p:cNvPr>
          <p:cNvSpPr txBox="1"/>
          <p:nvPr/>
        </p:nvSpPr>
        <p:spPr>
          <a:xfrm>
            <a:off x="5018082" y="3676653"/>
            <a:ext cx="389731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ea typeface="Barlow Condensed"/>
                <a:cs typeface="Barlow Condensed"/>
                <a:sym typeface="Barlow Condensed"/>
              </a:rPr>
              <a:t>“More </a:t>
            </a:r>
            <a:r>
              <a:rPr lang="en-US" sz="1500" b="1" dirty="0">
                <a:solidFill>
                  <a:schemeClr val="accent1"/>
                </a:solidFill>
                <a:ea typeface="Barlow Condensed"/>
                <a:cs typeface="Barlow Condensed"/>
                <a:sym typeface="Barlow Condensed"/>
              </a:rPr>
              <a:t>managerial training for leadership</a:t>
            </a:r>
            <a:r>
              <a:rPr lang="en-US" sz="1500" dirty="0">
                <a:ea typeface="Barlow Condensed"/>
                <a:cs typeface="Barlow Condensed"/>
                <a:sym typeface="Barlow Condensed"/>
              </a:rPr>
              <a:t>. Most people in leadership have little to no actual managerial experience and are unable to deal with difficult situations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>
                <a:ea typeface="Barlow Condensed"/>
                <a:cs typeface="Barlow Condensed"/>
                <a:sym typeface="Barlow Condensed"/>
              </a:rPr>
              <a:t>at work when personal issues arise.”</a:t>
            </a:r>
            <a:r>
              <a:rPr lang="en-US" sz="1500" dirty="0">
                <a:solidFill>
                  <a:schemeClr val="tx2"/>
                </a:solidFill>
                <a:ea typeface="Barlow Condensed"/>
                <a:cs typeface="Barlow Condensed"/>
                <a:sym typeface="Barlow Condensed"/>
              </a:rPr>
              <a:t> (Staff)</a:t>
            </a:r>
          </a:p>
        </p:txBody>
      </p:sp>
    </p:spTree>
    <p:extLst>
      <p:ext uri="{BB962C8B-B14F-4D97-AF65-F5344CB8AC3E}">
        <p14:creationId xmlns:p14="http://schemas.microsoft.com/office/powerpoint/2010/main" val="28954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525087"/>
            <a:ext cx="8692464" cy="349967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How does RIT begin making actionable change around issues of community and connectivity?</a:t>
            </a:r>
            <a:endParaRPr lang="en" sz="800" b="0" dirty="0">
              <a:solidFill>
                <a:schemeClr val="dk1"/>
              </a:solidFill>
              <a:highlight>
                <a:schemeClr val="lt1"/>
              </a:highlight>
              <a:ea typeface="Barlow Condensed"/>
              <a:cs typeface="Barlow Condensed"/>
              <a:sym typeface="Barlow Condensed"/>
            </a:endParaRPr>
          </a:p>
          <a:p>
            <a:pPr marL="0" indent="0">
              <a:buNone/>
            </a:pPr>
            <a:endParaRPr lang="en-US" sz="1000" b="0" dirty="0"/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 smtClean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Increase </a:t>
            </a:r>
            <a:r>
              <a:rPr lang="en-US" sz="1600" b="0" dirty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mandatory training around </a:t>
            </a:r>
            <a:r>
              <a:rPr lang="en-US" sz="1600" b="0" dirty="0" smtClean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Access Services and Disability Services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 smtClean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Address the challenge of a need for interpreters beyond classes or event presentations for casual conversation and interaction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 smtClean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Design and make use of open-seating social spaces to encourage more organic gathering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 smtClean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Consider cross-departmental mentor-mentee systems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 smtClean="0">
                <a:solidFill>
                  <a:schemeClr val="dk1"/>
                </a:solidFill>
                <a:ea typeface="Barlow Condensed"/>
                <a:cs typeface="Barlow Condensed"/>
                <a:sym typeface="Barlow Condensed"/>
              </a:rPr>
              <a:t>Consider longitudinal initiatives and supports for students, faculty, and staff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endParaRPr lang="en-US" sz="1600" b="0" dirty="0" smtClean="0">
              <a:solidFill>
                <a:schemeClr val="dk1"/>
              </a:solidFill>
              <a:ea typeface="Barlow Condensed"/>
              <a:cs typeface="Barlow Condensed"/>
              <a:sym typeface="Barlow Condensed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endParaRPr lang="en-US" sz="1600" b="0" dirty="0">
              <a:solidFill>
                <a:schemeClr val="tx2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/>
          <a:lstStyle/>
          <a:p>
            <a:r>
              <a:rPr lang="en-US" dirty="0" smtClean="0"/>
              <a:t>Focus Group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525088"/>
            <a:ext cx="8692464" cy="35263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How does RIT begin making actionable change around </a:t>
            </a:r>
            <a:r>
              <a:rPr lang="en-US" sz="2000" dirty="0" err="1"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microaggressions</a:t>
            </a:r>
            <a:r>
              <a:rPr lang="en-US" sz="2000" dirty="0"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, harassment, and discrimination?</a:t>
            </a:r>
            <a:endParaRPr lang="en" sz="800" b="0" dirty="0">
              <a:solidFill>
                <a:schemeClr val="dk1"/>
              </a:solidFill>
              <a:highlight>
                <a:schemeClr val="lt1"/>
              </a:highlight>
              <a:ea typeface="Barlow Condensed"/>
              <a:cs typeface="Barlow Condensed"/>
              <a:sym typeface="Barlow Condensed"/>
            </a:endParaRPr>
          </a:p>
          <a:p>
            <a:pPr marL="0" indent="0">
              <a:buNone/>
            </a:pPr>
            <a:endParaRPr lang="en-US" sz="1000" b="0" dirty="0"/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>
                <a:ea typeface="Barlow Condensed"/>
                <a:cs typeface="Barlow Condensed"/>
                <a:sym typeface="Barlow Condensed"/>
              </a:rPr>
              <a:t>Providing common managerial training and mentorship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>
                <a:ea typeface="Barlow Condensed"/>
                <a:cs typeface="Barlow Condensed"/>
                <a:sym typeface="Barlow Condensed"/>
              </a:rPr>
              <a:t>Increasing knowledge of Deaf culture in hearing communities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>
                <a:ea typeface="Barlow Condensed"/>
                <a:cs typeface="Barlow Condensed"/>
                <a:sym typeface="Barlow Condensed"/>
              </a:rPr>
              <a:t>Increased accessibility of faculty training around inclusive pedagogy and communication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600" b="0" dirty="0">
                <a:ea typeface="Barlow Condensed"/>
                <a:cs typeface="Barlow Condensed"/>
                <a:sym typeface="Barlow Condensed"/>
              </a:rPr>
              <a:t>Establishing “healing spaces”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/>
          <a:lstStyle/>
          <a:p>
            <a:r>
              <a:rPr lang="en-US" dirty="0"/>
              <a:t>Focus Group Follow-Up</a:t>
            </a:r>
          </a:p>
        </p:txBody>
      </p:sp>
    </p:spTree>
    <p:extLst>
      <p:ext uri="{BB962C8B-B14F-4D97-AF65-F5344CB8AC3E}">
        <p14:creationId xmlns:p14="http://schemas.microsoft.com/office/powerpoint/2010/main" val="39868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861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064" y="1437860"/>
            <a:ext cx="2705824" cy="3253549"/>
          </a:xfrm>
        </p:spPr>
        <p:txBody>
          <a:bodyPr/>
          <a:lstStyle/>
          <a:p>
            <a:r>
              <a:rPr lang="en-US" dirty="0"/>
              <a:t>Who is included?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4064" y="2696773"/>
            <a:ext cx="2553772" cy="1569515"/>
          </a:xfrm>
        </p:spPr>
        <p:txBody>
          <a:bodyPr/>
          <a:lstStyle/>
          <a:p>
            <a:pPr marL="6350" indent="0">
              <a:buNone/>
            </a:pPr>
            <a:r>
              <a:rPr lang="en-US" dirty="0"/>
              <a:t>RIT faculty, staff, and students received the same questionnaire.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09888" y="1223250"/>
            <a:ext cx="5886094" cy="312578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63660" y="2487943"/>
            <a:ext cx="3059373" cy="16246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991" y="1525819"/>
            <a:ext cx="2777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RIT Community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712" y="2607654"/>
            <a:ext cx="277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Survey Respondents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30365" y="1562326"/>
            <a:ext cx="2647888" cy="2365743"/>
            <a:chOff x="5730365" y="1183505"/>
            <a:chExt cx="2647888" cy="2365743"/>
          </a:xfrm>
        </p:grpSpPr>
        <p:sp>
          <p:nvSpPr>
            <p:cNvPr id="10" name="Rounded Rectangle 9"/>
            <p:cNvSpPr/>
            <p:nvPr/>
          </p:nvSpPr>
          <p:spPr>
            <a:xfrm>
              <a:off x="6434919" y="2634038"/>
              <a:ext cx="1943334" cy="9152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0365" y="1183505"/>
              <a:ext cx="2548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Sense of community qualitative input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8113085" y="1970817"/>
              <a:ext cx="0" cy="91728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97933" y="1670049"/>
              <a:ext cx="1180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n ≈ 2,100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42088" y="2907538"/>
            <a:ext cx="1180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n ≈ 2,600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8398" y="1923623"/>
            <a:ext cx="1180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n ≈ 19,000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99683" y="3430318"/>
            <a:ext cx="5029625" cy="830997"/>
            <a:chOff x="3399683" y="3066429"/>
            <a:chExt cx="5029625" cy="830997"/>
          </a:xfrm>
        </p:grpSpPr>
        <p:sp>
          <p:nvSpPr>
            <p:cNvPr id="12" name="Rounded Rectangle 11"/>
            <p:cNvSpPr/>
            <p:nvPr/>
          </p:nvSpPr>
          <p:spPr>
            <a:xfrm>
              <a:off x="7629236" y="3202605"/>
              <a:ext cx="800072" cy="42099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9683" y="3066429"/>
              <a:ext cx="2078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Harassment and discrimination input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5205052" y="3413102"/>
              <a:ext cx="258099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81215" y="3583895"/>
              <a:ext cx="13064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n ≈ 400-600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98887" y="2615150"/>
            <a:ext cx="2216825" cy="584775"/>
            <a:chOff x="5493148" y="2629863"/>
            <a:chExt cx="2216825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5493148" y="2629863"/>
              <a:ext cx="150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Quantitative input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6175476" y="3066429"/>
              <a:ext cx="153449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6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064" y="3194050"/>
            <a:ext cx="8692464" cy="1536446"/>
          </a:xfrm>
        </p:spPr>
        <p:txBody>
          <a:bodyPr/>
          <a:lstStyle/>
          <a:p>
            <a:r>
              <a:rPr lang="en-US" sz="4400" dirty="0" smtClean="0"/>
              <a:t>Survey Findings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8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1519" y="1278604"/>
            <a:ext cx="8434459" cy="798239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2000" dirty="0"/>
              <a:t>Quantitative data </a:t>
            </a:r>
            <a:r>
              <a:rPr lang="en-US" sz="2000" b="0" dirty="0"/>
              <a:t>showed </a:t>
            </a:r>
            <a:r>
              <a:rPr lang="en-US" sz="2000" dirty="0">
                <a:solidFill>
                  <a:schemeClr val="accent1"/>
                </a:solidFill>
              </a:rPr>
              <a:t>generally high levels of satisfaction </a:t>
            </a:r>
            <a:r>
              <a:rPr lang="en-US" sz="2000" b="0" dirty="0"/>
              <a:t>with the overall campus climate with some distinct differences across groups.</a:t>
            </a:r>
            <a:endParaRPr lang="en-US" sz="2000" b="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6219" y="2076843"/>
            <a:ext cx="6422137" cy="2749364"/>
            <a:chOff x="1352779" y="2259089"/>
            <a:chExt cx="6422137" cy="2749364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76595356"/>
                </p:ext>
              </p:extLst>
            </p:nvPr>
          </p:nvGraphicFramePr>
          <p:xfrm>
            <a:off x="1352779" y="2259089"/>
            <a:ext cx="4005735" cy="26417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4488921" y="3016042"/>
              <a:ext cx="1358795" cy="1115744"/>
              <a:chOff x="10426390" y="2513928"/>
              <a:chExt cx="1628078" cy="1356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426390" y="2564780"/>
                <a:ext cx="268457" cy="2676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27217" y="3094128"/>
                <a:ext cx="268457" cy="2676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426390" y="3584310"/>
                <a:ext cx="268457" cy="2676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794383" y="2513928"/>
                <a:ext cx="1260085" cy="336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/>
                    </a:solidFill>
                  </a:rPr>
                  <a:t>Satisfied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794383" y="3043276"/>
                <a:ext cx="1260085" cy="336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Neither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794383" y="3533457"/>
                <a:ext cx="1260085" cy="336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</a:rPr>
                  <a:t>Dissatisfied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57139" y="4408289"/>
              <a:ext cx="2911251" cy="600164"/>
              <a:chOff x="1452316" y="4827952"/>
              <a:chExt cx="3033757" cy="60016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52316" y="4827952"/>
                <a:ext cx="1074601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Cisgender Men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79197" y="4836664"/>
                <a:ext cx="126377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Cisgender Women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22297" y="4827952"/>
                <a:ext cx="1263776" cy="60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Non-Binary and/or Transgender</a:t>
                </a:r>
              </a:p>
            </p:txBody>
          </p:sp>
        </p:grpSp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4028383089"/>
                </p:ext>
              </p:extLst>
            </p:nvPr>
          </p:nvGraphicFramePr>
          <p:xfrm>
            <a:off x="5787940" y="2647975"/>
            <a:ext cx="1800416" cy="1912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6" name="Group 25"/>
            <p:cNvGrpSpPr/>
            <p:nvPr/>
          </p:nvGrpSpPr>
          <p:grpSpPr>
            <a:xfrm>
              <a:off x="5747925" y="4457093"/>
              <a:ext cx="2026991" cy="268620"/>
              <a:chOff x="1525654" y="4836664"/>
              <a:chExt cx="2112287" cy="26861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525654" y="4843674"/>
                <a:ext cx="1074601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All White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74165" y="4836664"/>
                <a:ext cx="1263776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All ALANA</a:t>
                </a:r>
              </a:p>
            </p:txBody>
          </p:sp>
        </p:grpSp>
      </p:grpSp>
      <p:sp>
        <p:nvSpPr>
          <p:cNvPr id="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4" y="670959"/>
            <a:ext cx="8692464" cy="522288"/>
          </a:xfrm>
        </p:spPr>
        <p:txBody>
          <a:bodyPr/>
          <a:lstStyle/>
          <a:p>
            <a:r>
              <a:rPr lang="en-US" dirty="0">
                <a:latin typeface="+mj-lt"/>
              </a:rPr>
              <a:t>Satisfaction with Campus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9177" y="3170998"/>
            <a:ext cx="4621212" cy="69744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600" b="0" dirty="0"/>
              <a:t>“I feel </a:t>
            </a:r>
            <a:r>
              <a:rPr lang="en-US" sz="1600" b="1" dirty="0">
                <a:solidFill>
                  <a:schemeClr val="accent1"/>
                </a:solidFill>
              </a:rPr>
              <a:t>welcome at my department </a:t>
            </a:r>
            <a:r>
              <a:rPr lang="en-US" sz="1600" b="0" dirty="0"/>
              <a:t>level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b="0" dirty="0"/>
              <a:t>but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ignored at the college and university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0" dirty="0"/>
              <a:t>level.” </a:t>
            </a:r>
            <a:r>
              <a:rPr lang="en-US" sz="1600" b="0" dirty="0">
                <a:solidFill>
                  <a:schemeClr val="tx2"/>
                </a:solidFill>
              </a:rPr>
              <a:t>(Faculty)</a:t>
            </a:r>
          </a:p>
          <a:p>
            <a:pPr marL="0" indent="0">
              <a:lnSpc>
                <a:spcPct val="105000"/>
              </a:lnSpc>
              <a:buNone/>
            </a:pPr>
            <a:endParaRPr lang="en-US" sz="1600" b="0" dirty="0">
              <a:solidFill>
                <a:schemeClr val="tx2"/>
              </a:solidFill>
            </a:endParaRPr>
          </a:p>
        </p:txBody>
      </p:sp>
      <p:sp>
        <p:nvSpPr>
          <p:cNvPr id="9" name="Google Shape;97;p19"/>
          <p:cNvSpPr txBox="1">
            <a:spLocks/>
          </p:cNvSpPr>
          <p:nvPr/>
        </p:nvSpPr>
        <p:spPr>
          <a:xfrm>
            <a:off x="1201689" y="816967"/>
            <a:ext cx="3287989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E69138"/>
                </a:solidFill>
                <a:ea typeface="Barlow Condensed SemiBold"/>
                <a:cs typeface="Barlow Condensed SemiBold"/>
                <a:sym typeface="Barlow Condensed SemiBold"/>
              </a:rPr>
              <a:t>32%	Inclusive/belonging</a:t>
            </a:r>
          </a:p>
        </p:txBody>
      </p:sp>
      <p:sp>
        <p:nvSpPr>
          <p:cNvPr id="10" name="Google Shape;98;p19"/>
          <p:cNvSpPr txBox="1">
            <a:spLocks/>
          </p:cNvSpPr>
          <p:nvPr/>
        </p:nvSpPr>
        <p:spPr>
          <a:xfrm>
            <a:off x="1201690" y="1226292"/>
            <a:ext cx="2896104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E69138"/>
                </a:solidFill>
                <a:ea typeface="Barlow Condensed"/>
                <a:cs typeface="Barlow Condensed"/>
                <a:sym typeface="Barlow Condensed"/>
              </a:rPr>
              <a:t>3%	Diverse</a:t>
            </a:r>
          </a:p>
        </p:txBody>
      </p:sp>
      <p:sp>
        <p:nvSpPr>
          <p:cNvPr id="11" name="Google Shape;99;p19"/>
          <p:cNvSpPr txBox="1">
            <a:spLocks/>
          </p:cNvSpPr>
          <p:nvPr/>
        </p:nvSpPr>
        <p:spPr>
          <a:xfrm>
            <a:off x="1201690" y="1635617"/>
            <a:ext cx="3287988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E69138"/>
                </a:solidFill>
                <a:ea typeface="Barlow Condensed"/>
                <a:cs typeface="Barlow Condensed"/>
                <a:sym typeface="Barlow Condensed"/>
              </a:rPr>
              <a:t>3%	Quirky/nerdy</a:t>
            </a:r>
          </a:p>
        </p:txBody>
      </p:sp>
      <p:sp>
        <p:nvSpPr>
          <p:cNvPr id="12" name="Google Shape;100;p19"/>
          <p:cNvSpPr txBox="1">
            <a:spLocks/>
          </p:cNvSpPr>
          <p:nvPr/>
        </p:nvSpPr>
        <p:spPr>
          <a:xfrm>
            <a:off x="1201690" y="2044930"/>
            <a:ext cx="3287988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chemeClr val="accent3"/>
                </a:solidFill>
                <a:ea typeface="Barlow Condensed"/>
                <a:cs typeface="Barlow Condensed"/>
                <a:sym typeface="Barlow Condensed"/>
              </a:rPr>
              <a:t>8%	Adequate</a:t>
            </a:r>
          </a:p>
        </p:txBody>
      </p:sp>
      <p:sp>
        <p:nvSpPr>
          <p:cNvPr id="13" name="Google Shape;101;p19"/>
          <p:cNvSpPr txBox="1">
            <a:spLocks/>
          </p:cNvSpPr>
          <p:nvPr/>
        </p:nvSpPr>
        <p:spPr>
          <a:xfrm>
            <a:off x="1201690" y="2465967"/>
            <a:ext cx="2975932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chemeClr val="accent3">
                    <a:lumMod val="75000"/>
                  </a:schemeClr>
                </a:solidFill>
                <a:ea typeface="Barlow Condensed"/>
                <a:cs typeface="Barlow Condensed"/>
                <a:sym typeface="Barlow Condensed"/>
              </a:rPr>
              <a:t>7%	Rebuilding/in-progress</a:t>
            </a:r>
          </a:p>
        </p:txBody>
      </p:sp>
      <p:sp>
        <p:nvSpPr>
          <p:cNvPr id="14" name="Google Shape;102;p19"/>
          <p:cNvSpPr txBox="1">
            <a:spLocks/>
          </p:cNvSpPr>
          <p:nvPr/>
        </p:nvSpPr>
        <p:spPr>
          <a:xfrm>
            <a:off x="1201690" y="2833355"/>
            <a:ext cx="3287988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chemeClr val="accent3">
                    <a:lumMod val="75000"/>
                  </a:schemeClr>
                </a:solidFill>
                <a:ea typeface="Barlow Condensed"/>
                <a:cs typeface="Barlow Condensed"/>
                <a:sym typeface="Barlow Condensed"/>
              </a:rPr>
              <a:t>4%	Sense of loss</a:t>
            </a:r>
          </a:p>
        </p:txBody>
      </p:sp>
      <p:sp>
        <p:nvSpPr>
          <p:cNvPr id="15" name="Google Shape;103;p19"/>
          <p:cNvSpPr txBox="1">
            <a:spLocks/>
          </p:cNvSpPr>
          <p:nvPr/>
        </p:nvSpPr>
        <p:spPr>
          <a:xfrm>
            <a:off x="1201690" y="3332642"/>
            <a:ext cx="3113818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351C75"/>
                </a:solidFill>
                <a:ea typeface="Barlow Condensed SemiBold"/>
                <a:cs typeface="Barlow Condensed SemiBold"/>
                <a:sym typeface="Barlow Condensed SemiBold"/>
              </a:rPr>
              <a:t>25%	Lacking connectivity</a:t>
            </a:r>
          </a:p>
        </p:txBody>
      </p:sp>
      <p:sp>
        <p:nvSpPr>
          <p:cNvPr id="16" name="Google Shape;104;p19"/>
          <p:cNvSpPr txBox="1">
            <a:spLocks/>
          </p:cNvSpPr>
          <p:nvPr/>
        </p:nvSpPr>
        <p:spPr>
          <a:xfrm>
            <a:off x="1201689" y="4493317"/>
            <a:ext cx="3476675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351C75"/>
                </a:solidFill>
                <a:ea typeface="Barlow Condensed"/>
                <a:cs typeface="Barlow Condensed"/>
                <a:sym typeface="Barlow Condensed"/>
              </a:rPr>
              <a:t>4%	Non-existent or indifferent</a:t>
            </a:r>
          </a:p>
        </p:txBody>
      </p:sp>
      <p:sp>
        <p:nvSpPr>
          <p:cNvPr id="17" name="Google Shape;105;p19"/>
          <p:cNvSpPr txBox="1">
            <a:spLocks/>
          </p:cNvSpPr>
          <p:nvPr/>
        </p:nvSpPr>
        <p:spPr>
          <a:xfrm>
            <a:off x="1201690" y="4106422"/>
            <a:ext cx="3026732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351C75"/>
                </a:solidFill>
                <a:ea typeface="Barlow Condensed"/>
                <a:cs typeface="Barlow Condensed"/>
                <a:sym typeface="Barlow Condensed"/>
              </a:rPr>
              <a:t>7%	Untrustworthy</a:t>
            </a:r>
          </a:p>
        </p:txBody>
      </p:sp>
      <p:sp>
        <p:nvSpPr>
          <p:cNvPr id="18" name="Google Shape;106;p19"/>
          <p:cNvSpPr txBox="1">
            <a:spLocks/>
          </p:cNvSpPr>
          <p:nvPr/>
        </p:nvSpPr>
        <p:spPr>
          <a:xfrm>
            <a:off x="1201690" y="3719532"/>
            <a:ext cx="3026732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rgbClr val="351C75"/>
                </a:solidFill>
                <a:ea typeface="Barlow Condensed"/>
                <a:cs typeface="Barlow Condensed"/>
                <a:sym typeface="Barlow Condensed"/>
              </a:rPr>
              <a:t>7%	Exclusionary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8990" y="696192"/>
            <a:ext cx="512701" cy="4159825"/>
            <a:chOff x="305536" y="696192"/>
            <a:chExt cx="512701" cy="4159825"/>
          </a:xfrm>
        </p:grpSpPr>
        <p:pic>
          <p:nvPicPr>
            <p:cNvPr id="20" name="Google Shape;109;p19"/>
            <p:cNvPicPr preferRelativeResize="0"/>
            <p:nvPr/>
          </p:nvPicPr>
          <p:blipFill rotWithShape="1">
            <a:blip r:embed="rId3">
              <a:alphaModFix/>
            </a:blip>
            <a:srcRect l="2513" t="67144" r="74761" b="6322"/>
            <a:stretch/>
          </p:blipFill>
          <p:spPr>
            <a:xfrm rot="5400000">
              <a:off x="-86763" y="1088492"/>
              <a:ext cx="1297299" cy="51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1" name="Google Shape;110;p19"/>
            <p:cNvPicPr preferRelativeResize="0"/>
            <p:nvPr/>
          </p:nvPicPr>
          <p:blipFill rotWithShape="1">
            <a:blip r:embed="rId3">
              <a:alphaModFix/>
            </a:blip>
            <a:srcRect l="32737" t="67144" r="59921" b="6322"/>
            <a:stretch/>
          </p:blipFill>
          <p:spPr>
            <a:xfrm rot="5400000">
              <a:off x="352337" y="1982767"/>
              <a:ext cx="419099" cy="51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11;p19"/>
            <p:cNvPicPr preferRelativeResize="0"/>
            <p:nvPr/>
          </p:nvPicPr>
          <p:blipFill rotWithShape="1">
            <a:blip r:embed="rId3">
              <a:alphaModFix/>
            </a:blip>
            <a:srcRect l="43987" t="67144" r="42024" b="6322"/>
            <a:stretch/>
          </p:blipFill>
          <p:spPr>
            <a:xfrm rot="5400000">
              <a:off x="162623" y="2589630"/>
              <a:ext cx="798526" cy="51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2;p19"/>
            <p:cNvPicPr preferRelativeResize="0"/>
            <p:nvPr/>
          </p:nvPicPr>
          <p:blipFill rotWithShape="1">
            <a:blip r:embed="rId3">
              <a:alphaModFix/>
            </a:blip>
            <a:srcRect l="61485" t="67144" r="10495" b="6322"/>
            <a:stretch/>
          </p:blipFill>
          <p:spPr>
            <a:xfrm rot="5400000">
              <a:off x="-237889" y="3799892"/>
              <a:ext cx="1599550" cy="5127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" name="Google Shape;113;p19"/>
          <p:cNvCxnSpPr/>
          <p:nvPr/>
        </p:nvCxnSpPr>
        <p:spPr>
          <a:xfrm>
            <a:off x="587518" y="3245243"/>
            <a:ext cx="2829647" cy="20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" name="Google Shape;114;p19"/>
          <p:cNvCxnSpPr/>
          <p:nvPr/>
        </p:nvCxnSpPr>
        <p:spPr>
          <a:xfrm>
            <a:off x="587518" y="2029567"/>
            <a:ext cx="2829647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" name="Google Shape;115;p19"/>
          <p:cNvCxnSpPr/>
          <p:nvPr/>
        </p:nvCxnSpPr>
        <p:spPr>
          <a:xfrm>
            <a:off x="587518" y="2427692"/>
            <a:ext cx="2829647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 txBox="1">
            <a:spLocks/>
          </p:cNvSpPr>
          <p:nvPr/>
        </p:nvSpPr>
        <p:spPr>
          <a:xfrm>
            <a:off x="4329177" y="1829383"/>
            <a:ext cx="4621877" cy="1091229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8" indent="-23018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7625" indent="-17303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50" indent="-11112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225" indent="-11747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1600" b="0" dirty="0"/>
              <a:t>“The community is very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divisive and judgmental</a:t>
            </a:r>
            <a:r>
              <a:rPr lang="en-US" sz="1600" b="0" dirty="0"/>
              <a:t>, limiting ideas and opinions that are not necessarily in agreement with some people.” </a:t>
            </a:r>
            <a:r>
              <a:rPr lang="en-US" sz="1600" b="0" dirty="0">
                <a:solidFill>
                  <a:schemeClr val="tx2"/>
                </a:solidFill>
              </a:rPr>
              <a:t>(Student)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9177" y="755031"/>
            <a:ext cx="4621212" cy="105922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600" b="0" dirty="0"/>
              <a:t>“RIT has always felt like </a:t>
            </a:r>
            <a:r>
              <a:rPr lang="en-US" sz="1600" b="1" dirty="0">
                <a:solidFill>
                  <a:schemeClr val="accent1"/>
                </a:solidFill>
              </a:rPr>
              <a:t>home</a:t>
            </a:r>
            <a:r>
              <a:rPr lang="en-US" sz="1600" b="0" dirty="0"/>
              <a:t> and is where I feel most comfortable with my identity, interests, and lifestyle.” </a:t>
            </a:r>
            <a:r>
              <a:rPr lang="en-US" sz="1600" b="0" dirty="0">
                <a:solidFill>
                  <a:schemeClr val="tx2"/>
                </a:solidFill>
              </a:rPr>
              <a:t>(Staff)</a:t>
            </a:r>
          </a:p>
        </p:txBody>
      </p:sp>
      <p:sp>
        <p:nvSpPr>
          <p:cNvPr id="31" name="Google Shape;97;p19"/>
          <p:cNvSpPr txBox="1">
            <a:spLocks/>
          </p:cNvSpPr>
          <p:nvPr/>
        </p:nvSpPr>
        <p:spPr>
          <a:xfrm rot="16200000">
            <a:off x="-412459" y="1216954"/>
            <a:ext cx="1558233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chemeClr val="accent1"/>
                </a:solidFill>
                <a:ea typeface="Barlow Condensed SemiBold"/>
                <a:cs typeface="Barlow Condensed SemiBold"/>
                <a:sym typeface="Barlow Condensed SemiBold"/>
              </a:rPr>
              <a:t>Positive-leaning</a:t>
            </a:r>
          </a:p>
        </p:txBody>
      </p:sp>
      <p:sp>
        <p:nvSpPr>
          <p:cNvPr id="32" name="Google Shape;97;p19"/>
          <p:cNvSpPr txBox="1">
            <a:spLocks/>
          </p:cNvSpPr>
          <p:nvPr/>
        </p:nvSpPr>
        <p:spPr>
          <a:xfrm rot="16200000">
            <a:off x="-491707" y="3891665"/>
            <a:ext cx="1687044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Font typeface="Arial"/>
              <a:buNone/>
            </a:pPr>
            <a:r>
              <a:rPr lang="en-US" sz="1495" dirty="0">
                <a:solidFill>
                  <a:schemeClr val="accent6">
                    <a:lumMod val="50000"/>
                  </a:schemeClr>
                </a:solidFill>
                <a:ea typeface="Barlow Condensed SemiBold"/>
                <a:cs typeface="Barlow Condensed SemiBold"/>
                <a:sym typeface="Barlow Condensed SemiBold"/>
              </a:rPr>
              <a:t>Negative-leaning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329177" y="4209806"/>
            <a:ext cx="4621212" cy="6093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None/>
            </a:pPr>
            <a:r>
              <a:rPr lang="en-US" sz="1600" dirty="0">
                <a:solidFill>
                  <a:schemeClr val="dk1"/>
                </a:solidFill>
                <a:ea typeface="Barlow Condensed"/>
                <a:cs typeface="Barlow Condensed"/>
              </a:rPr>
              <a:t>“As an employee, I feel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a typeface="Barlow Condensed"/>
                <a:cs typeface="Barlow Condensed"/>
              </a:rPr>
              <a:t>dispensable</a:t>
            </a:r>
            <a:r>
              <a:rPr lang="en-US" sz="1600" dirty="0">
                <a:solidFill>
                  <a:schemeClr val="dk1"/>
                </a:solidFill>
                <a:ea typeface="Barlow Condensed"/>
                <a:cs typeface="Barlow Condensed"/>
              </a:rPr>
              <a:t> and not valued.” </a:t>
            </a:r>
            <a:r>
              <a:rPr lang="en-US" sz="1600" dirty="0">
                <a:solidFill>
                  <a:schemeClr val="tx2"/>
                </a:solidFill>
                <a:ea typeface="Barlow Condensed"/>
                <a:cs typeface="Barlow Condensed"/>
              </a:rPr>
              <a:t>(Staff)</a:t>
            </a:r>
          </a:p>
        </p:txBody>
      </p:sp>
    </p:spTree>
    <p:extLst>
      <p:ext uri="{BB962C8B-B14F-4D97-AF65-F5344CB8AC3E}">
        <p14:creationId xmlns:p14="http://schemas.microsoft.com/office/powerpoint/2010/main" val="30823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7" grpId="0"/>
      <p:bldP spid="30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51898" y="6123639"/>
            <a:ext cx="607740" cy="287701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892400" y="1036445"/>
          <a:ext cx="3809640" cy="383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892400" y="1270025"/>
            <a:ext cx="1158826" cy="32595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178231" y="1053390"/>
          <a:ext cx="3809640" cy="382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18625" y="1336795"/>
            <a:ext cx="1597891" cy="3267056"/>
            <a:chOff x="3458275" y="1123728"/>
            <a:chExt cx="1685078" cy="3543805"/>
          </a:xfrm>
        </p:grpSpPr>
        <p:sp>
          <p:nvSpPr>
            <p:cNvPr id="11" name="TextBox 10"/>
            <p:cNvSpPr txBox="1"/>
            <p:nvPr/>
          </p:nvSpPr>
          <p:spPr>
            <a:xfrm>
              <a:off x="3785289" y="1123728"/>
              <a:ext cx="103105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Gender identity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937" y="1448870"/>
              <a:ext cx="97975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Race/Ethnicity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5087" y="1774012"/>
              <a:ext cx="3914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Age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58275" y="2099154"/>
              <a:ext cx="16850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Socioeconomic background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1932" y="2424296"/>
              <a:ext cx="11977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Sexual orientation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14568" y="2749438"/>
              <a:ext cx="137249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Religious background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11124" y="3074580"/>
              <a:ext cx="77938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Nationality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36584" y="3399722"/>
              <a:ext cx="9284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Political view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2846" y="3724864"/>
              <a:ext cx="10759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Native language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8004" y="4050006"/>
              <a:ext cx="1085620" cy="31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Hearing status*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66052" y="4375145"/>
              <a:ext cx="10695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latin typeface="Bahnschrift Light Condensed" panose="020B0502040204020203" pitchFamily="34" charset="0"/>
                </a:rPr>
                <a:t>Disability status</a:t>
              </a: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38765" y="450926"/>
            <a:ext cx="2728066" cy="546073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105000"/>
              </a:lnSpc>
              <a:buNone/>
            </a:pPr>
            <a:r>
              <a:rPr lang="en-US" sz="1200" b="1" dirty="0"/>
              <a:t>% of RIT respondents reporting </a:t>
            </a:r>
            <a:r>
              <a:rPr lang="en-US" sz="1200" b="1" dirty="0">
                <a:solidFill>
                  <a:schemeClr val="accent5"/>
                </a:solidFill>
              </a:rPr>
              <a:t>daily or weekly interactions</a:t>
            </a:r>
            <a:r>
              <a:rPr lang="en-US" sz="1200" b="1" dirty="0"/>
              <a:t> with someone of a different identity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02911" y="475406"/>
            <a:ext cx="2714169" cy="5460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200" b="1" dirty="0"/>
              <a:t>% of RIT respondents reporting that they are </a:t>
            </a:r>
            <a:r>
              <a:rPr lang="en-US" sz="1200" b="1" dirty="0">
                <a:solidFill>
                  <a:schemeClr val="accent4"/>
                </a:solidFill>
              </a:rPr>
              <a:t>“very comfortable” </a:t>
            </a:r>
            <a:r>
              <a:rPr lang="en-US" sz="1200" b="1" dirty="0"/>
              <a:t>with those interactions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2954" y="1379308"/>
            <a:ext cx="2107330" cy="171384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/>
              <a:t>RIT respondents consistently </a:t>
            </a:r>
            <a:r>
              <a:rPr lang="en-US" sz="1400" b="1" dirty="0"/>
              <a:t>interacted with people of different identities </a:t>
            </a:r>
            <a:r>
              <a:rPr lang="en-US" sz="1400" b="1" dirty="0">
                <a:solidFill>
                  <a:schemeClr val="accent1"/>
                </a:solidFill>
              </a:rPr>
              <a:t>more frequently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/>
              <a:t>than other 4-year private institutions.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97040" y="114300"/>
            <a:ext cx="2179320" cy="294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2954" y="3178473"/>
            <a:ext cx="2107330" cy="1290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/>
              <a:t>However, they were typically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less comfortable </a:t>
            </a:r>
            <a:r>
              <a:rPr lang="en-US" sz="1400" dirty="0"/>
              <a:t>in those interactions.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Exploring Harassment and Discrimination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537172"/>
            <a:ext cx="8692464" cy="1895401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2000" dirty="0"/>
              <a:t>Quantitative data </a:t>
            </a:r>
            <a:r>
              <a:rPr lang="en-US" sz="2000" b="0" dirty="0"/>
              <a:t>revealed differences in reported experiences with discrimination and harassment.</a:t>
            </a:r>
            <a:endParaRPr lang="en-US" sz="2000" b="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31678" y="2441371"/>
            <a:ext cx="2077407" cy="2205720"/>
            <a:chOff x="5626875" y="2441371"/>
            <a:chExt cx="2077407" cy="2205720"/>
          </a:xfrm>
        </p:grpSpPr>
        <p:grpSp>
          <p:nvGrpSpPr>
            <p:cNvPr id="17" name="Group 16"/>
            <p:cNvGrpSpPr/>
            <p:nvPr/>
          </p:nvGrpSpPr>
          <p:grpSpPr>
            <a:xfrm>
              <a:off x="5677291" y="4378471"/>
              <a:ext cx="2026991" cy="268620"/>
              <a:chOff x="1525654" y="4836664"/>
              <a:chExt cx="2112287" cy="26861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25654" y="4843674"/>
                <a:ext cx="1074601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All White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74165" y="4836664"/>
                <a:ext cx="1263776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All ALANA</a:t>
                </a:r>
              </a:p>
            </p:txBody>
          </p:sp>
        </p:grpSp>
        <p:graphicFrame>
          <p:nvGraphicFramePr>
            <p:cNvPr id="21" name="Chart 20"/>
            <p:cNvGraphicFramePr/>
            <p:nvPr>
              <p:extLst>
                <p:ext uri="{D42A27DB-BD31-4B8C-83A1-F6EECF244321}">
                  <p14:modId xmlns:p14="http://schemas.microsoft.com/office/powerpoint/2010/main" val="1872945927"/>
                </p:ext>
              </p:extLst>
            </p:nvPr>
          </p:nvGraphicFramePr>
          <p:xfrm>
            <a:off x="5626875" y="2441371"/>
            <a:ext cx="2041770" cy="19824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4752480" y="2892672"/>
            <a:ext cx="1358795" cy="1115744"/>
            <a:chOff x="10426390" y="2513929"/>
            <a:chExt cx="1628078" cy="1356234"/>
          </a:xfrm>
        </p:grpSpPr>
        <p:sp>
          <p:nvSpPr>
            <p:cNvPr id="23" name="Rectangle 22"/>
            <p:cNvSpPr/>
            <p:nvPr/>
          </p:nvSpPr>
          <p:spPr>
            <a:xfrm>
              <a:off x="10426390" y="2564780"/>
              <a:ext cx="268457" cy="267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27217" y="3094128"/>
              <a:ext cx="268457" cy="2676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26390" y="3584310"/>
              <a:ext cx="268457" cy="2676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794382" y="2513929"/>
              <a:ext cx="1260086" cy="33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</a:rPr>
                <a:t>No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94382" y="3043277"/>
              <a:ext cx="1260086" cy="33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Unsure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794382" y="3533459"/>
              <a:ext cx="1260086" cy="33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</a:rPr>
                <a:t>Yes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33312" y="2448398"/>
            <a:ext cx="3564286" cy="2476713"/>
            <a:chOff x="1547080" y="2448398"/>
            <a:chExt cx="3564286" cy="2476713"/>
          </a:xfrm>
        </p:grpSpPr>
        <p:grpSp>
          <p:nvGrpSpPr>
            <p:cNvPr id="8" name="Group 7"/>
            <p:cNvGrpSpPr/>
            <p:nvPr/>
          </p:nvGrpSpPr>
          <p:grpSpPr>
            <a:xfrm>
              <a:off x="1612712" y="4324947"/>
              <a:ext cx="3498654" cy="600164"/>
              <a:chOff x="1161500" y="4827952"/>
              <a:chExt cx="3645877" cy="60016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61500" y="4862076"/>
                <a:ext cx="3645877" cy="186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52316" y="4827952"/>
                <a:ext cx="1074601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Cisgender Men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79197" y="4836664"/>
                <a:ext cx="126377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Cisgender Women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22297" y="4827952"/>
                <a:ext cx="1263776" cy="60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Non-Binary and/or Transgender</a:t>
                </a:r>
              </a:p>
            </p:txBody>
          </p:sp>
        </p:grpSp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val="3533577275"/>
                </p:ext>
              </p:extLst>
            </p:nvPr>
          </p:nvGraphicFramePr>
          <p:xfrm>
            <a:off x="1547080" y="2448398"/>
            <a:ext cx="3175954" cy="1968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728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064" y="704590"/>
            <a:ext cx="8692464" cy="522288"/>
          </a:xfrm>
        </p:spPr>
        <p:txBody>
          <a:bodyPr/>
          <a:lstStyle/>
          <a:p>
            <a:r>
              <a:rPr lang="en-US" dirty="0"/>
              <a:t>Harassment and Discrimination: Where &amp; How?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0253" y="1962373"/>
            <a:ext cx="2646495" cy="1660958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Derogatory remarks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dirty="0"/>
              <a:t>Being stared at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Deliberately ignored/excluded/left out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Intimidated/bullied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9731" y="3727807"/>
            <a:ext cx="2642593" cy="1660958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/>
              <a:t>Deliberately ignored/excluded/left out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Derogatory remarks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Intimidated/bullied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204" y="3673242"/>
            <a:ext cx="1301112" cy="1196784"/>
            <a:chOff x="4637378" y="1760656"/>
            <a:chExt cx="1494827" cy="1374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5" t="1324" b="-1"/>
            <a:stretch/>
          </p:blipFill>
          <p:spPr>
            <a:xfrm>
              <a:off x="4697317" y="1760656"/>
              <a:ext cx="1374948" cy="1374966"/>
            </a:xfrm>
            <a:prstGeom prst="ellipse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637378" y="1760657"/>
              <a:ext cx="1494827" cy="1371600"/>
              <a:chOff x="5087211" y="1539551"/>
              <a:chExt cx="2372960" cy="193455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187676" y="1539551"/>
                <a:ext cx="2177344" cy="193455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87211" y="1559894"/>
                <a:ext cx="2372960" cy="1893529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Faculty and Staff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3087" y="1936632"/>
            <a:ext cx="1837570" cy="1209386"/>
            <a:chOff x="1866716" y="1647497"/>
            <a:chExt cx="2084041" cy="1371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0" t="40854" r="38081" b="13763"/>
            <a:stretch/>
          </p:blipFill>
          <p:spPr>
            <a:xfrm>
              <a:off x="2222939" y="1647497"/>
              <a:ext cx="1371599" cy="1371600"/>
            </a:xfrm>
            <a:prstGeom prst="ellipse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866716" y="1647497"/>
              <a:ext cx="2084041" cy="1371600"/>
              <a:chOff x="4622194" y="1539551"/>
              <a:chExt cx="3308307" cy="1934550"/>
            </a:xfrm>
          </p:grpSpPr>
          <p:sp>
            <p:nvSpPr>
              <p:cNvPr id="13" name="Rounded Rectangle 7"/>
              <p:cNvSpPr/>
              <p:nvPr/>
            </p:nvSpPr>
            <p:spPr>
              <a:xfrm>
                <a:off x="5187676" y="1539551"/>
                <a:ext cx="2177344" cy="1934550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22194" y="2126060"/>
                <a:ext cx="3308307" cy="761530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Students</a:t>
                </a:r>
              </a:p>
            </p:txBody>
          </p:sp>
        </p:grp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9334" y="1962373"/>
            <a:ext cx="2646495" cy="1660958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Classroom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On-campus housing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Dining hall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Social media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4481" y="3753340"/>
            <a:ext cx="2646495" cy="1660958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Department office or conference room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400" b="0" dirty="0"/>
              <a:t>Individual’s office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9334" y="1496767"/>
            <a:ext cx="2646495" cy="354394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/>
              <a:t>Where?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5829" y="1496767"/>
            <a:ext cx="2646495" cy="354394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/>
              <a:t>How?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55069" y="2622230"/>
            <a:ext cx="1841459" cy="911431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/>
              <a:t>Bolded</a:t>
            </a:r>
            <a:r>
              <a:rPr lang="en-US" sz="1400" b="0" dirty="0"/>
              <a:t> forms of harassment are higher for </a:t>
            </a:r>
            <a:r>
              <a:rPr lang="en-US" sz="1400" dirty="0"/>
              <a:t>women</a:t>
            </a:r>
            <a:r>
              <a:rPr lang="en-US" sz="1400" b="0" dirty="0"/>
              <a:t>.</a:t>
            </a:r>
            <a:endParaRPr lang="en-US" sz="1400" dirty="0"/>
          </a:p>
        </p:txBody>
      </p:sp>
      <p:sp>
        <p:nvSpPr>
          <p:cNvPr id="21" name="Arc 20"/>
          <p:cNvSpPr/>
          <p:nvPr/>
        </p:nvSpPr>
        <p:spPr>
          <a:xfrm rot="9654266" flipH="1">
            <a:off x="6030312" y="2925532"/>
            <a:ext cx="1772700" cy="882406"/>
          </a:xfrm>
          <a:prstGeom prst="arc">
            <a:avLst>
              <a:gd name="adj1" fmla="val 13353638"/>
              <a:gd name="adj2" fmla="val 19977322"/>
            </a:avLst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1012345" flipH="1" flipV="1">
            <a:off x="5718865" y="2325849"/>
            <a:ext cx="1772700" cy="882406"/>
          </a:xfrm>
          <a:prstGeom prst="arc">
            <a:avLst>
              <a:gd name="adj1" fmla="val 13146265"/>
              <a:gd name="adj2" fmla="val 20494160"/>
            </a:avLst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uiExpand="1" build="p"/>
      <p:bldP spid="16" grpId="0" uiExpand="1" build="p"/>
      <p:bldP spid="17" grpId="0" uiExpand="1" build="p"/>
      <p:bldP spid="20" grpId="0" build="p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525088"/>
            <a:ext cx="8692464" cy="263760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ighlight>
                  <a:schemeClr val="lt1"/>
                </a:highlight>
                <a:ea typeface="Barlow Condensed"/>
                <a:cs typeface="Barlow Condensed"/>
                <a:sym typeface="Barlow Condensed"/>
              </a:rPr>
              <a:t>Not Fitting Definition/Not Worth Reporting</a:t>
            </a:r>
            <a:endParaRPr lang="en" sz="800" b="0" dirty="0">
              <a:solidFill>
                <a:schemeClr val="dk1"/>
              </a:solidFill>
              <a:highlight>
                <a:schemeClr val="lt1"/>
              </a:highlight>
              <a:ea typeface="Barlow Condensed"/>
              <a:cs typeface="Barlow Condensed"/>
              <a:sym typeface="Barlow Condensed"/>
            </a:endParaRPr>
          </a:p>
          <a:p>
            <a:pPr marL="0" indent="0">
              <a:buNone/>
            </a:pPr>
            <a:endParaRPr lang="en-US" sz="1000" b="0" dirty="0"/>
          </a:p>
          <a:p>
            <a:r>
              <a:rPr lang="en-US" sz="1600" b="0" dirty="0"/>
              <a:t>“Some of the gender-based harassment I have received as a woman has been reportable and I have had it documented but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much of it could be described as a series of micro-aggressions which are not on their own cause for reports</a:t>
            </a:r>
            <a:r>
              <a:rPr lang="en-US" sz="1600" b="0" dirty="0"/>
              <a:t>. I identify as bisexual but I am not out to any fellow classmates or faculty because I know I will be treated differently and subjected to unwanted advances. I absolutely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do not feel that I can be myself on campus</a:t>
            </a:r>
            <a:r>
              <a:rPr lang="en-US" sz="1600" b="0" dirty="0"/>
              <a:t> and am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constantly on guard</a:t>
            </a:r>
            <a:r>
              <a:rPr lang="en-US" sz="1600" b="0" dirty="0"/>
              <a:t> to avoid known (tenured) offenders in my department.” </a:t>
            </a:r>
            <a:r>
              <a:rPr lang="en-US" sz="1600" b="0" dirty="0">
                <a:solidFill>
                  <a:schemeClr val="tx2"/>
                </a:solidFill>
              </a:rPr>
              <a:t>(Student)</a:t>
            </a:r>
            <a:endParaRPr lang="en-US" sz="1600" dirty="0">
              <a:solidFill>
                <a:schemeClr val="tx2"/>
              </a:solidFill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/>
          <a:lstStyle/>
          <a:p>
            <a:r>
              <a:rPr lang="en-US" dirty="0"/>
              <a:t>Barriers for Reporting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5629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RIT">
      <a:dk1>
        <a:sysClr val="windowText" lastClr="000000"/>
      </a:dk1>
      <a:lt1>
        <a:sysClr val="window" lastClr="FFFFFF"/>
      </a:lt1>
      <a:dk2>
        <a:srgbClr val="7C878E"/>
      </a:dk2>
      <a:lt2>
        <a:srgbClr val="D0D3D4"/>
      </a:lt2>
      <a:accent1>
        <a:srgbClr val="F76902"/>
      </a:accent1>
      <a:accent2>
        <a:srgbClr val="D7D2CB"/>
      </a:accent2>
      <a:accent3>
        <a:srgbClr val="ACA39A"/>
      </a:accent3>
      <a:accent4>
        <a:srgbClr val="84BD00"/>
      </a:accent4>
      <a:accent5>
        <a:srgbClr val="009CBD"/>
      </a:accent5>
      <a:accent6>
        <a:srgbClr val="7D55C7"/>
      </a:accent6>
      <a:hlink>
        <a:srgbClr val="F6BE00"/>
      </a:hlink>
      <a:folHlink>
        <a:srgbClr val="C4D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3E0E416E-BCFB-6A4C-84E3-0E1DC25238C6}" vid="{2D8F12A1-EDB1-254F-A86B-8DC74EC5B5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7374</TotalTime>
  <Words>1008</Words>
  <Application>Microsoft Office PowerPoint</Application>
  <PresentationFormat>On-screen Show (16:9)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Gothic</vt:lpstr>
      <vt:lpstr>Arial</vt:lpstr>
      <vt:lpstr>Bahnschrift Light Condensed</vt:lpstr>
      <vt:lpstr>Barlow Condensed</vt:lpstr>
      <vt:lpstr>Barlow Condensed SemiBold</vt:lpstr>
      <vt:lpstr>Calibri</vt:lpstr>
      <vt:lpstr>Georgia</vt:lpstr>
      <vt:lpstr>System Font Regular</vt:lpstr>
      <vt:lpstr>Times New Roman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Teresa Long</cp:lastModifiedBy>
  <cp:revision>357</cp:revision>
  <cp:lastPrinted>2023-12-04T21:53:21Z</cp:lastPrinted>
  <dcterms:created xsi:type="dcterms:W3CDTF">2018-06-29T18:36:28Z</dcterms:created>
  <dcterms:modified xsi:type="dcterms:W3CDTF">2024-03-01T15:09:49Z</dcterms:modified>
</cp:coreProperties>
</file>