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8.jpg" ContentType="image/jpe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
  </p:notesMasterIdLst>
  <p:sldIdLst>
    <p:sldId id="257" r:id="rId2"/>
  </p:sldIdLst>
  <p:sldSz cx="32369125" cy="51206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01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escott,Melissa" initials="P" lastIdx="1" clrIdx="0">
    <p:extLst>
      <p:ext uri="{19B8F6BF-5375-455C-9EA6-DF929625EA0E}">
        <p15:presenceInfo xmlns:p15="http://schemas.microsoft.com/office/powerpoint/2012/main" userId="S-1-5-21-299502267-746137067-1417001333-445206" providerId="AD"/>
      </p:ext>
    </p:extLst>
  </p:cmAuthor>
  <p:cmAuthor id="2" name="Burg,Xanna" initials="B" lastIdx="1" clrIdx="1">
    <p:extLst>
      <p:ext uri="{19B8F6BF-5375-455C-9EA6-DF929625EA0E}">
        <p15:presenceInfo xmlns:p15="http://schemas.microsoft.com/office/powerpoint/2012/main" userId="S-1-5-21-299502267-746137067-1417001333-436225" providerId="AD"/>
      </p:ext>
    </p:extLst>
  </p:cmAuthor>
  <p:cmAuthor id="3" name="Xanna Burg" initials="XB" lastIdx="1" clrIdx="2">
    <p:extLst>
      <p:ext uri="{19B8F6BF-5375-455C-9EA6-DF929625EA0E}">
        <p15:presenceInfo xmlns:p15="http://schemas.microsoft.com/office/powerpoint/2012/main" userId="5e92a81cc34276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E86"/>
    <a:srgbClr val="A7FFA7"/>
    <a:srgbClr val="C7E6A4"/>
    <a:srgbClr val="C9E7A7"/>
    <a:srgbClr val="173A59"/>
    <a:srgbClr val="7DAFDD"/>
    <a:srgbClr val="A3C7E7"/>
    <a:srgbClr val="ACCCEA"/>
    <a:srgbClr val="FCFDFE"/>
    <a:srgbClr val="AED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481" autoAdjust="0"/>
    <p:restoredTop sz="85099" autoAdjust="0"/>
  </p:normalViewPr>
  <p:slideViewPr>
    <p:cSldViewPr snapToGrid="0" showGuides="1">
      <p:cViewPr varScale="1">
        <p:scale>
          <a:sx n="13" d="100"/>
          <a:sy n="13" d="100"/>
        </p:scale>
        <p:origin x="4062" y="126"/>
      </p:cViewPr>
      <p:guideLst>
        <p:guide orient="horz" pos="16128"/>
        <p:guide pos="101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FB12A-C8B0-493C-A08B-0D00B2CEB8F1}" type="datetimeFigureOut">
              <a:rPr lang="en-US" smtClean="0"/>
              <a:t>6/5/2017</a:t>
            </a:fld>
            <a:endParaRPr lang="en-US"/>
          </a:p>
        </p:txBody>
      </p:sp>
      <p:sp>
        <p:nvSpPr>
          <p:cNvPr id="4" name="Slide Image Placeholder 3"/>
          <p:cNvSpPr>
            <a:spLocks noGrp="1" noRot="1" noChangeAspect="1"/>
          </p:cNvSpPr>
          <p:nvPr>
            <p:ph type="sldImg" idx="2"/>
          </p:nvPr>
        </p:nvSpPr>
        <p:spPr>
          <a:xfrm>
            <a:off x="2454275" y="1143000"/>
            <a:ext cx="1949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A58B8-EADA-488F-B906-4E6395D7F543}" type="slidenum">
              <a:rPr lang="en-US" smtClean="0"/>
              <a:t>‹#›</a:t>
            </a:fld>
            <a:endParaRPr lang="en-US"/>
          </a:p>
        </p:txBody>
      </p:sp>
    </p:spTree>
    <p:extLst>
      <p:ext uri="{BB962C8B-B14F-4D97-AF65-F5344CB8AC3E}">
        <p14:creationId xmlns:p14="http://schemas.microsoft.com/office/powerpoint/2010/main" val="102719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F5A58B8-EADA-488F-B906-4E6395D7F543}" type="slidenum">
              <a:rPr lang="en-US" smtClean="0"/>
              <a:t>1</a:t>
            </a:fld>
            <a:endParaRPr lang="en-US"/>
          </a:p>
        </p:txBody>
      </p:sp>
    </p:spTree>
    <p:extLst>
      <p:ext uri="{BB962C8B-B14F-4D97-AF65-F5344CB8AC3E}">
        <p14:creationId xmlns:p14="http://schemas.microsoft.com/office/powerpoint/2010/main" val="99507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7685" y="8380311"/>
            <a:ext cx="27513756" cy="17827413"/>
          </a:xfrm>
        </p:spPr>
        <p:txBody>
          <a:bodyPr anchor="b"/>
          <a:lstStyle>
            <a:lvl1pPr algn="ctr">
              <a:defRPr sz="21239"/>
            </a:lvl1pPr>
          </a:lstStyle>
          <a:p>
            <a:r>
              <a:rPr lang="en-US"/>
              <a:t>Click to edit Master title style</a:t>
            </a:r>
            <a:endParaRPr lang="en-US" dirty="0"/>
          </a:p>
        </p:txBody>
      </p:sp>
      <p:sp>
        <p:nvSpPr>
          <p:cNvPr id="3" name="Subtitle 2"/>
          <p:cNvSpPr>
            <a:spLocks noGrp="1"/>
          </p:cNvSpPr>
          <p:nvPr>
            <p:ph type="subTitle" idx="1"/>
          </p:nvPr>
        </p:nvSpPr>
        <p:spPr>
          <a:xfrm>
            <a:off x="4046141" y="26895217"/>
            <a:ext cx="24276844" cy="12363023"/>
          </a:xfrm>
        </p:spPr>
        <p:txBody>
          <a:bodyPr/>
          <a:lstStyle>
            <a:lvl1pPr marL="0" indent="0" algn="ctr">
              <a:buNone/>
              <a:defRPr sz="8496"/>
            </a:lvl1pPr>
            <a:lvl2pPr marL="1618442" indent="0" algn="ctr">
              <a:buNone/>
              <a:defRPr sz="7080"/>
            </a:lvl2pPr>
            <a:lvl3pPr marL="3236885" indent="0" algn="ctr">
              <a:buNone/>
              <a:defRPr sz="6372"/>
            </a:lvl3pPr>
            <a:lvl4pPr marL="4855327" indent="0" algn="ctr">
              <a:buNone/>
              <a:defRPr sz="5664"/>
            </a:lvl4pPr>
            <a:lvl5pPr marL="6473769" indent="0" algn="ctr">
              <a:buNone/>
              <a:defRPr sz="5664"/>
            </a:lvl5pPr>
            <a:lvl6pPr marL="8092211" indent="0" algn="ctr">
              <a:buNone/>
              <a:defRPr sz="5664"/>
            </a:lvl6pPr>
            <a:lvl7pPr marL="9710654" indent="0" algn="ctr">
              <a:buNone/>
              <a:defRPr sz="5664"/>
            </a:lvl7pPr>
            <a:lvl8pPr marL="11329096" indent="0" algn="ctr">
              <a:buNone/>
              <a:defRPr sz="5664"/>
            </a:lvl8pPr>
            <a:lvl9pPr marL="12947538" indent="0" algn="ctr">
              <a:buNone/>
              <a:defRPr sz="56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C53B54-4AFC-4B5E-BE34-FCB7F436CBDC}"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404360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53B54-4AFC-4B5E-BE34-FCB7F436CBDC}"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144305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64157" y="2726267"/>
            <a:ext cx="6979593" cy="433950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5379" y="2726267"/>
            <a:ext cx="20534164" cy="433950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53B54-4AFC-4B5E-BE34-FCB7F436CBDC}"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190287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53B54-4AFC-4B5E-BE34-FCB7F436CBDC}"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359257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08520" y="12766055"/>
            <a:ext cx="27918370" cy="21300436"/>
          </a:xfrm>
        </p:spPr>
        <p:txBody>
          <a:bodyPr anchor="b"/>
          <a:lstStyle>
            <a:lvl1pPr>
              <a:defRPr sz="21239"/>
            </a:lvl1pPr>
          </a:lstStyle>
          <a:p>
            <a:r>
              <a:rPr lang="en-US"/>
              <a:t>Click to edit Master title style</a:t>
            </a:r>
            <a:endParaRPr lang="en-US" dirty="0"/>
          </a:p>
        </p:txBody>
      </p:sp>
      <p:sp>
        <p:nvSpPr>
          <p:cNvPr id="3" name="Text Placeholder 2"/>
          <p:cNvSpPr>
            <a:spLocks noGrp="1"/>
          </p:cNvSpPr>
          <p:nvPr>
            <p:ph type="body" idx="1"/>
          </p:nvPr>
        </p:nvSpPr>
        <p:spPr>
          <a:xfrm>
            <a:off x="2208520" y="34268002"/>
            <a:ext cx="27918370" cy="11201396"/>
          </a:xfrm>
        </p:spPr>
        <p:txBody>
          <a:bodyPr/>
          <a:lstStyle>
            <a:lvl1pPr marL="0" indent="0">
              <a:buNone/>
              <a:defRPr sz="8496">
                <a:solidFill>
                  <a:schemeClr val="tx1"/>
                </a:solidFill>
              </a:defRPr>
            </a:lvl1pPr>
            <a:lvl2pPr marL="1618442" indent="0">
              <a:buNone/>
              <a:defRPr sz="7080">
                <a:solidFill>
                  <a:schemeClr val="tx1">
                    <a:tint val="75000"/>
                  </a:schemeClr>
                </a:solidFill>
              </a:defRPr>
            </a:lvl2pPr>
            <a:lvl3pPr marL="3236885" indent="0">
              <a:buNone/>
              <a:defRPr sz="6372">
                <a:solidFill>
                  <a:schemeClr val="tx1">
                    <a:tint val="75000"/>
                  </a:schemeClr>
                </a:solidFill>
              </a:defRPr>
            </a:lvl3pPr>
            <a:lvl4pPr marL="4855327" indent="0">
              <a:buNone/>
              <a:defRPr sz="5664">
                <a:solidFill>
                  <a:schemeClr val="tx1">
                    <a:tint val="75000"/>
                  </a:schemeClr>
                </a:solidFill>
              </a:defRPr>
            </a:lvl4pPr>
            <a:lvl5pPr marL="6473769" indent="0">
              <a:buNone/>
              <a:defRPr sz="5664">
                <a:solidFill>
                  <a:schemeClr val="tx1">
                    <a:tint val="75000"/>
                  </a:schemeClr>
                </a:solidFill>
              </a:defRPr>
            </a:lvl5pPr>
            <a:lvl6pPr marL="8092211" indent="0">
              <a:buNone/>
              <a:defRPr sz="5664">
                <a:solidFill>
                  <a:schemeClr val="tx1">
                    <a:tint val="75000"/>
                  </a:schemeClr>
                </a:solidFill>
              </a:defRPr>
            </a:lvl6pPr>
            <a:lvl7pPr marL="9710654" indent="0">
              <a:buNone/>
              <a:defRPr sz="5664">
                <a:solidFill>
                  <a:schemeClr val="tx1">
                    <a:tint val="75000"/>
                  </a:schemeClr>
                </a:solidFill>
              </a:defRPr>
            </a:lvl7pPr>
            <a:lvl8pPr marL="11329096" indent="0">
              <a:buNone/>
              <a:defRPr sz="5664">
                <a:solidFill>
                  <a:schemeClr val="tx1">
                    <a:tint val="75000"/>
                  </a:schemeClr>
                </a:solidFill>
              </a:defRPr>
            </a:lvl8pPr>
            <a:lvl9pPr marL="12947538" indent="0">
              <a:buNone/>
              <a:defRPr sz="56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53B54-4AFC-4B5E-BE34-FCB7F436CBDC}"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123145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5377" y="13631334"/>
            <a:ext cx="13756878" cy="3248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386870" y="13631334"/>
            <a:ext cx="13756878" cy="3248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C53B54-4AFC-4B5E-BE34-FCB7F436CBDC}"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150637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29594" y="2726278"/>
            <a:ext cx="27918370" cy="98975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29597" y="12552684"/>
            <a:ext cx="13693655" cy="6151876"/>
          </a:xfrm>
        </p:spPr>
        <p:txBody>
          <a:bodyPr anchor="b"/>
          <a:lstStyle>
            <a:lvl1pPr marL="0" indent="0">
              <a:buNone/>
              <a:defRPr sz="8496" b="1"/>
            </a:lvl1pPr>
            <a:lvl2pPr marL="1618442" indent="0">
              <a:buNone/>
              <a:defRPr sz="7080" b="1"/>
            </a:lvl2pPr>
            <a:lvl3pPr marL="3236885" indent="0">
              <a:buNone/>
              <a:defRPr sz="6372" b="1"/>
            </a:lvl3pPr>
            <a:lvl4pPr marL="4855327" indent="0">
              <a:buNone/>
              <a:defRPr sz="5664" b="1"/>
            </a:lvl4pPr>
            <a:lvl5pPr marL="6473769" indent="0">
              <a:buNone/>
              <a:defRPr sz="5664" b="1"/>
            </a:lvl5pPr>
            <a:lvl6pPr marL="8092211" indent="0">
              <a:buNone/>
              <a:defRPr sz="5664" b="1"/>
            </a:lvl6pPr>
            <a:lvl7pPr marL="9710654" indent="0">
              <a:buNone/>
              <a:defRPr sz="5664" b="1"/>
            </a:lvl7pPr>
            <a:lvl8pPr marL="11329096" indent="0">
              <a:buNone/>
              <a:defRPr sz="5664" b="1"/>
            </a:lvl8pPr>
            <a:lvl9pPr marL="12947538" indent="0">
              <a:buNone/>
              <a:defRPr sz="5664" b="1"/>
            </a:lvl9pPr>
          </a:lstStyle>
          <a:p>
            <a:pPr lvl="0"/>
            <a:r>
              <a:rPr lang="en-US"/>
              <a:t>Click to edit Master text styles</a:t>
            </a:r>
          </a:p>
        </p:txBody>
      </p:sp>
      <p:sp>
        <p:nvSpPr>
          <p:cNvPr id="4" name="Content Placeholder 3"/>
          <p:cNvSpPr>
            <a:spLocks noGrp="1"/>
          </p:cNvSpPr>
          <p:nvPr>
            <p:ph sz="half" idx="2"/>
          </p:nvPr>
        </p:nvSpPr>
        <p:spPr>
          <a:xfrm>
            <a:off x="2229597" y="18704560"/>
            <a:ext cx="13693655" cy="2751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386871" y="12552684"/>
            <a:ext cx="13761094" cy="6151876"/>
          </a:xfrm>
        </p:spPr>
        <p:txBody>
          <a:bodyPr anchor="b"/>
          <a:lstStyle>
            <a:lvl1pPr marL="0" indent="0">
              <a:buNone/>
              <a:defRPr sz="8496" b="1"/>
            </a:lvl1pPr>
            <a:lvl2pPr marL="1618442" indent="0">
              <a:buNone/>
              <a:defRPr sz="7080" b="1"/>
            </a:lvl2pPr>
            <a:lvl3pPr marL="3236885" indent="0">
              <a:buNone/>
              <a:defRPr sz="6372" b="1"/>
            </a:lvl3pPr>
            <a:lvl4pPr marL="4855327" indent="0">
              <a:buNone/>
              <a:defRPr sz="5664" b="1"/>
            </a:lvl4pPr>
            <a:lvl5pPr marL="6473769" indent="0">
              <a:buNone/>
              <a:defRPr sz="5664" b="1"/>
            </a:lvl5pPr>
            <a:lvl6pPr marL="8092211" indent="0">
              <a:buNone/>
              <a:defRPr sz="5664" b="1"/>
            </a:lvl6pPr>
            <a:lvl7pPr marL="9710654" indent="0">
              <a:buNone/>
              <a:defRPr sz="5664" b="1"/>
            </a:lvl7pPr>
            <a:lvl8pPr marL="11329096" indent="0">
              <a:buNone/>
              <a:defRPr sz="5664" b="1"/>
            </a:lvl8pPr>
            <a:lvl9pPr marL="12947538" indent="0">
              <a:buNone/>
              <a:defRPr sz="5664" b="1"/>
            </a:lvl9pPr>
          </a:lstStyle>
          <a:p>
            <a:pPr lvl="0"/>
            <a:r>
              <a:rPr lang="en-US"/>
              <a:t>Click to edit Master text styles</a:t>
            </a:r>
          </a:p>
        </p:txBody>
      </p:sp>
      <p:sp>
        <p:nvSpPr>
          <p:cNvPr id="6" name="Content Placeholder 5"/>
          <p:cNvSpPr>
            <a:spLocks noGrp="1"/>
          </p:cNvSpPr>
          <p:nvPr>
            <p:ph sz="quarter" idx="4"/>
          </p:nvPr>
        </p:nvSpPr>
        <p:spPr>
          <a:xfrm>
            <a:off x="16386871" y="18704560"/>
            <a:ext cx="13761094" cy="2751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C53B54-4AFC-4B5E-BE34-FCB7F436CBDC}"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317846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53B54-4AFC-4B5E-BE34-FCB7F436CBDC}"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18939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53B54-4AFC-4B5E-BE34-FCB7F436CBDC}"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216408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9594" y="3413760"/>
            <a:ext cx="10439885" cy="11948160"/>
          </a:xfrm>
        </p:spPr>
        <p:txBody>
          <a:bodyPr anchor="b"/>
          <a:lstStyle>
            <a:lvl1pPr>
              <a:defRPr sz="11328"/>
            </a:lvl1pPr>
          </a:lstStyle>
          <a:p>
            <a:r>
              <a:rPr lang="en-US"/>
              <a:t>Click to edit Master title style</a:t>
            </a:r>
            <a:endParaRPr lang="en-US" dirty="0"/>
          </a:p>
        </p:txBody>
      </p:sp>
      <p:sp>
        <p:nvSpPr>
          <p:cNvPr id="3" name="Content Placeholder 2"/>
          <p:cNvSpPr>
            <a:spLocks noGrp="1"/>
          </p:cNvSpPr>
          <p:nvPr>
            <p:ph idx="1"/>
          </p:nvPr>
        </p:nvSpPr>
        <p:spPr>
          <a:xfrm>
            <a:off x="13761094" y="7372785"/>
            <a:ext cx="16386870" cy="36389733"/>
          </a:xfrm>
        </p:spPr>
        <p:txBody>
          <a:bodyPr/>
          <a:lstStyle>
            <a:lvl1pPr>
              <a:defRPr sz="11328"/>
            </a:lvl1pPr>
            <a:lvl2pPr>
              <a:defRPr sz="9912"/>
            </a:lvl2pPr>
            <a:lvl3pPr>
              <a:defRPr sz="8496"/>
            </a:lvl3pPr>
            <a:lvl4pPr>
              <a:defRPr sz="7080"/>
            </a:lvl4pPr>
            <a:lvl5pPr>
              <a:defRPr sz="7080"/>
            </a:lvl5pPr>
            <a:lvl6pPr>
              <a:defRPr sz="7080"/>
            </a:lvl6pPr>
            <a:lvl7pPr>
              <a:defRPr sz="7080"/>
            </a:lvl7pPr>
            <a:lvl8pPr>
              <a:defRPr sz="7080"/>
            </a:lvl8pPr>
            <a:lvl9pPr>
              <a:defRPr sz="70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29594" y="15361920"/>
            <a:ext cx="10439885" cy="28459857"/>
          </a:xfrm>
        </p:spPr>
        <p:txBody>
          <a:bodyPr/>
          <a:lstStyle>
            <a:lvl1pPr marL="0" indent="0">
              <a:buNone/>
              <a:defRPr sz="5664"/>
            </a:lvl1pPr>
            <a:lvl2pPr marL="1618442" indent="0">
              <a:buNone/>
              <a:defRPr sz="4956"/>
            </a:lvl2pPr>
            <a:lvl3pPr marL="3236885" indent="0">
              <a:buNone/>
              <a:defRPr sz="4248"/>
            </a:lvl3pPr>
            <a:lvl4pPr marL="4855327" indent="0">
              <a:buNone/>
              <a:defRPr sz="3540"/>
            </a:lvl4pPr>
            <a:lvl5pPr marL="6473769" indent="0">
              <a:buNone/>
              <a:defRPr sz="3540"/>
            </a:lvl5pPr>
            <a:lvl6pPr marL="8092211" indent="0">
              <a:buNone/>
              <a:defRPr sz="3540"/>
            </a:lvl6pPr>
            <a:lvl7pPr marL="9710654" indent="0">
              <a:buNone/>
              <a:defRPr sz="3540"/>
            </a:lvl7pPr>
            <a:lvl8pPr marL="11329096" indent="0">
              <a:buNone/>
              <a:defRPr sz="3540"/>
            </a:lvl8pPr>
            <a:lvl9pPr marL="12947538" indent="0">
              <a:buNone/>
              <a:defRPr sz="3540"/>
            </a:lvl9pPr>
          </a:lstStyle>
          <a:p>
            <a:pPr lvl="0"/>
            <a:r>
              <a:rPr lang="en-US"/>
              <a:t>Click to edit Master text styles</a:t>
            </a:r>
          </a:p>
        </p:txBody>
      </p:sp>
      <p:sp>
        <p:nvSpPr>
          <p:cNvPr id="5" name="Date Placeholder 4"/>
          <p:cNvSpPr>
            <a:spLocks noGrp="1"/>
          </p:cNvSpPr>
          <p:nvPr>
            <p:ph type="dt" sz="half" idx="10"/>
          </p:nvPr>
        </p:nvSpPr>
        <p:spPr/>
        <p:txBody>
          <a:bodyPr/>
          <a:lstStyle/>
          <a:p>
            <a:fld id="{A6C53B54-4AFC-4B5E-BE34-FCB7F436CBDC}"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261136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9594" y="3413760"/>
            <a:ext cx="10439885" cy="11948160"/>
          </a:xfrm>
        </p:spPr>
        <p:txBody>
          <a:bodyPr anchor="b"/>
          <a:lstStyle>
            <a:lvl1pPr>
              <a:defRPr sz="1132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61094" y="7372785"/>
            <a:ext cx="16386870" cy="36389733"/>
          </a:xfrm>
        </p:spPr>
        <p:txBody>
          <a:bodyPr anchor="t"/>
          <a:lstStyle>
            <a:lvl1pPr marL="0" indent="0">
              <a:buNone/>
              <a:defRPr sz="11328"/>
            </a:lvl1pPr>
            <a:lvl2pPr marL="1618442" indent="0">
              <a:buNone/>
              <a:defRPr sz="9912"/>
            </a:lvl2pPr>
            <a:lvl3pPr marL="3236885" indent="0">
              <a:buNone/>
              <a:defRPr sz="8496"/>
            </a:lvl3pPr>
            <a:lvl4pPr marL="4855327" indent="0">
              <a:buNone/>
              <a:defRPr sz="7080"/>
            </a:lvl4pPr>
            <a:lvl5pPr marL="6473769" indent="0">
              <a:buNone/>
              <a:defRPr sz="7080"/>
            </a:lvl5pPr>
            <a:lvl6pPr marL="8092211" indent="0">
              <a:buNone/>
              <a:defRPr sz="7080"/>
            </a:lvl6pPr>
            <a:lvl7pPr marL="9710654" indent="0">
              <a:buNone/>
              <a:defRPr sz="7080"/>
            </a:lvl7pPr>
            <a:lvl8pPr marL="11329096" indent="0">
              <a:buNone/>
              <a:defRPr sz="7080"/>
            </a:lvl8pPr>
            <a:lvl9pPr marL="12947538" indent="0">
              <a:buNone/>
              <a:defRPr sz="7080"/>
            </a:lvl9pPr>
          </a:lstStyle>
          <a:p>
            <a:r>
              <a:rPr lang="en-US"/>
              <a:t>Click icon to add picture</a:t>
            </a:r>
            <a:endParaRPr lang="en-US" dirty="0"/>
          </a:p>
        </p:txBody>
      </p:sp>
      <p:sp>
        <p:nvSpPr>
          <p:cNvPr id="4" name="Text Placeholder 3"/>
          <p:cNvSpPr>
            <a:spLocks noGrp="1"/>
          </p:cNvSpPr>
          <p:nvPr>
            <p:ph type="body" sz="half" idx="2"/>
          </p:nvPr>
        </p:nvSpPr>
        <p:spPr>
          <a:xfrm>
            <a:off x="2229594" y="15361920"/>
            <a:ext cx="10439885" cy="28459857"/>
          </a:xfrm>
        </p:spPr>
        <p:txBody>
          <a:bodyPr/>
          <a:lstStyle>
            <a:lvl1pPr marL="0" indent="0">
              <a:buNone/>
              <a:defRPr sz="5664"/>
            </a:lvl1pPr>
            <a:lvl2pPr marL="1618442" indent="0">
              <a:buNone/>
              <a:defRPr sz="4956"/>
            </a:lvl2pPr>
            <a:lvl3pPr marL="3236885" indent="0">
              <a:buNone/>
              <a:defRPr sz="4248"/>
            </a:lvl3pPr>
            <a:lvl4pPr marL="4855327" indent="0">
              <a:buNone/>
              <a:defRPr sz="3540"/>
            </a:lvl4pPr>
            <a:lvl5pPr marL="6473769" indent="0">
              <a:buNone/>
              <a:defRPr sz="3540"/>
            </a:lvl5pPr>
            <a:lvl6pPr marL="8092211" indent="0">
              <a:buNone/>
              <a:defRPr sz="3540"/>
            </a:lvl6pPr>
            <a:lvl7pPr marL="9710654" indent="0">
              <a:buNone/>
              <a:defRPr sz="3540"/>
            </a:lvl7pPr>
            <a:lvl8pPr marL="11329096" indent="0">
              <a:buNone/>
              <a:defRPr sz="3540"/>
            </a:lvl8pPr>
            <a:lvl9pPr marL="12947538" indent="0">
              <a:buNone/>
              <a:defRPr sz="3540"/>
            </a:lvl9pPr>
          </a:lstStyle>
          <a:p>
            <a:pPr lvl="0"/>
            <a:r>
              <a:rPr lang="en-US"/>
              <a:t>Click to edit Master text styles</a:t>
            </a:r>
          </a:p>
        </p:txBody>
      </p:sp>
      <p:sp>
        <p:nvSpPr>
          <p:cNvPr id="5" name="Date Placeholder 4"/>
          <p:cNvSpPr>
            <a:spLocks noGrp="1"/>
          </p:cNvSpPr>
          <p:nvPr>
            <p:ph type="dt" sz="half" idx="10"/>
          </p:nvPr>
        </p:nvSpPr>
        <p:spPr/>
        <p:txBody>
          <a:bodyPr/>
          <a:lstStyle/>
          <a:p>
            <a:fld id="{A6C53B54-4AFC-4B5E-BE34-FCB7F436CBDC}"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1967-4F20-4B33-8F84-53D017DC250A}" type="slidenum">
              <a:rPr lang="en-US" smtClean="0"/>
              <a:t>‹#›</a:t>
            </a:fld>
            <a:endParaRPr lang="en-US"/>
          </a:p>
        </p:txBody>
      </p:sp>
    </p:spTree>
    <p:extLst>
      <p:ext uri="{BB962C8B-B14F-4D97-AF65-F5344CB8AC3E}">
        <p14:creationId xmlns:p14="http://schemas.microsoft.com/office/powerpoint/2010/main" val="118429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5378" y="2726278"/>
            <a:ext cx="27918370" cy="98975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5378" y="13631334"/>
            <a:ext cx="27918370" cy="32489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5377" y="47460758"/>
            <a:ext cx="7283053" cy="2726267"/>
          </a:xfrm>
          <a:prstGeom prst="rect">
            <a:avLst/>
          </a:prstGeom>
        </p:spPr>
        <p:txBody>
          <a:bodyPr vert="horz" lIns="91440" tIns="45720" rIns="91440" bIns="45720" rtlCol="0" anchor="ctr"/>
          <a:lstStyle>
            <a:lvl1pPr algn="l">
              <a:defRPr sz="4248">
                <a:solidFill>
                  <a:schemeClr val="tx1">
                    <a:tint val="75000"/>
                  </a:schemeClr>
                </a:solidFill>
              </a:defRPr>
            </a:lvl1pPr>
          </a:lstStyle>
          <a:p>
            <a:fld id="{A6C53B54-4AFC-4B5E-BE34-FCB7F436CBDC}" type="datetimeFigureOut">
              <a:rPr lang="en-US" smtClean="0"/>
              <a:t>6/5/2017</a:t>
            </a:fld>
            <a:endParaRPr lang="en-US"/>
          </a:p>
        </p:txBody>
      </p:sp>
      <p:sp>
        <p:nvSpPr>
          <p:cNvPr id="5" name="Footer Placeholder 4"/>
          <p:cNvSpPr>
            <a:spLocks noGrp="1"/>
          </p:cNvSpPr>
          <p:nvPr>
            <p:ph type="ftr" sz="quarter" idx="3"/>
          </p:nvPr>
        </p:nvSpPr>
        <p:spPr>
          <a:xfrm>
            <a:off x="10722273" y="47460758"/>
            <a:ext cx="10924580" cy="2726267"/>
          </a:xfrm>
          <a:prstGeom prst="rect">
            <a:avLst/>
          </a:prstGeom>
        </p:spPr>
        <p:txBody>
          <a:bodyPr vert="horz" lIns="91440" tIns="45720" rIns="91440" bIns="45720" rtlCol="0" anchor="ctr"/>
          <a:lstStyle>
            <a:lvl1pPr algn="ctr">
              <a:defRPr sz="424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60695" y="47460758"/>
            <a:ext cx="7283053" cy="2726267"/>
          </a:xfrm>
          <a:prstGeom prst="rect">
            <a:avLst/>
          </a:prstGeom>
        </p:spPr>
        <p:txBody>
          <a:bodyPr vert="horz" lIns="91440" tIns="45720" rIns="91440" bIns="45720" rtlCol="0" anchor="ctr"/>
          <a:lstStyle>
            <a:lvl1pPr algn="r">
              <a:defRPr sz="4248">
                <a:solidFill>
                  <a:schemeClr val="tx1">
                    <a:tint val="75000"/>
                  </a:schemeClr>
                </a:solidFill>
              </a:defRPr>
            </a:lvl1pPr>
          </a:lstStyle>
          <a:p>
            <a:fld id="{DA4F1967-4F20-4B33-8F84-53D017DC250A}" type="slidenum">
              <a:rPr lang="en-US" smtClean="0"/>
              <a:t>‹#›</a:t>
            </a:fld>
            <a:endParaRPr lang="en-US"/>
          </a:p>
        </p:txBody>
      </p:sp>
    </p:spTree>
    <p:extLst>
      <p:ext uri="{BB962C8B-B14F-4D97-AF65-F5344CB8AC3E}">
        <p14:creationId xmlns:p14="http://schemas.microsoft.com/office/powerpoint/2010/main" val="197953398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3236885" rtl="0" eaLnBrk="1" latinLnBrk="0" hangingPunct="1">
        <a:lnSpc>
          <a:spcPct val="90000"/>
        </a:lnSpc>
        <a:spcBef>
          <a:spcPct val="0"/>
        </a:spcBef>
        <a:buNone/>
        <a:defRPr sz="15576" kern="1200">
          <a:solidFill>
            <a:schemeClr val="tx1"/>
          </a:solidFill>
          <a:latin typeface="+mj-lt"/>
          <a:ea typeface="+mj-ea"/>
          <a:cs typeface="+mj-cs"/>
        </a:defRPr>
      </a:lvl1pPr>
    </p:titleStyle>
    <p:bodyStyle>
      <a:lvl1pPr marL="809221" indent="-809221" algn="l" defTabSz="3236885" rtl="0" eaLnBrk="1" latinLnBrk="0" hangingPunct="1">
        <a:lnSpc>
          <a:spcPct val="90000"/>
        </a:lnSpc>
        <a:spcBef>
          <a:spcPts val="3540"/>
        </a:spcBef>
        <a:buFont typeface="Arial" panose="020B0604020202020204" pitchFamily="34" charset="0"/>
        <a:buChar char="•"/>
        <a:defRPr sz="9912" kern="1200">
          <a:solidFill>
            <a:schemeClr val="tx1"/>
          </a:solidFill>
          <a:latin typeface="+mn-lt"/>
          <a:ea typeface="+mn-ea"/>
          <a:cs typeface="+mn-cs"/>
        </a:defRPr>
      </a:lvl1pPr>
      <a:lvl2pPr marL="2427663" indent="-809221" algn="l" defTabSz="3236885" rtl="0" eaLnBrk="1" latinLnBrk="0" hangingPunct="1">
        <a:lnSpc>
          <a:spcPct val="90000"/>
        </a:lnSpc>
        <a:spcBef>
          <a:spcPts val="1770"/>
        </a:spcBef>
        <a:buFont typeface="Arial" panose="020B0604020202020204" pitchFamily="34" charset="0"/>
        <a:buChar char="•"/>
        <a:defRPr sz="8496" kern="1200">
          <a:solidFill>
            <a:schemeClr val="tx1"/>
          </a:solidFill>
          <a:latin typeface="+mn-lt"/>
          <a:ea typeface="+mn-ea"/>
          <a:cs typeface="+mn-cs"/>
        </a:defRPr>
      </a:lvl2pPr>
      <a:lvl3pPr marL="4046106" indent="-809221" algn="l" defTabSz="3236885" rtl="0" eaLnBrk="1" latinLnBrk="0" hangingPunct="1">
        <a:lnSpc>
          <a:spcPct val="90000"/>
        </a:lnSpc>
        <a:spcBef>
          <a:spcPts val="1770"/>
        </a:spcBef>
        <a:buFont typeface="Arial" panose="020B0604020202020204" pitchFamily="34" charset="0"/>
        <a:buChar char="•"/>
        <a:defRPr sz="7080" kern="1200">
          <a:solidFill>
            <a:schemeClr val="tx1"/>
          </a:solidFill>
          <a:latin typeface="+mn-lt"/>
          <a:ea typeface="+mn-ea"/>
          <a:cs typeface="+mn-cs"/>
        </a:defRPr>
      </a:lvl3pPr>
      <a:lvl4pPr marL="5664548"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4pPr>
      <a:lvl5pPr marL="7282990"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5pPr>
      <a:lvl6pPr marL="8901433"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6pPr>
      <a:lvl7pPr marL="10519875"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7pPr>
      <a:lvl8pPr marL="12138317"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8pPr>
      <a:lvl9pPr marL="13756759"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9pPr>
    </p:bodyStyle>
    <p:otherStyle>
      <a:defPPr>
        <a:defRPr lang="en-US"/>
      </a:defPPr>
      <a:lvl1pPr marL="0" algn="l" defTabSz="3236885" rtl="0" eaLnBrk="1" latinLnBrk="0" hangingPunct="1">
        <a:defRPr sz="6372" kern="1200">
          <a:solidFill>
            <a:schemeClr val="tx1"/>
          </a:solidFill>
          <a:latin typeface="+mn-lt"/>
          <a:ea typeface="+mn-ea"/>
          <a:cs typeface="+mn-cs"/>
        </a:defRPr>
      </a:lvl1pPr>
      <a:lvl2pPr marL="1618442" algn="l" defTabSz="3236885" rtl="0" eaLnBrk="1" latinLnBrk="0" hangingPunct="1">
        <a:defRPr sz="6372" kern="1200">
          <a:solidFill>
            <a:schemeClr val="tx1"/>
          </a:solidFill>
          <a:latin typeface="+mn-lt"/>
          <a:ea typeface="+mn-ea"/>
          <a:cs typeface="+mn-cs"/>
        </a:defRPr>
      </a:lvl2pPr>
      <a:lvl3pPr marL="3236885" algn="l" defTabSz="3236885" rtl="0" eaLnBrk="1" latinLnBrk="0" hangingPunct="1">
        <a:defRPr sz="6372" kern="1200">
          <a:solidFill>
            <a:schemeClr val="tx1"/>
          </a:solidFill>
          <a:latin typeface="+mn-lt"/>
          <a:ea typeface="+mn-ea"/>
          <a:cs typeface="+mn-cs"/>
        </a:defRPr>
      </a:lvl3pPr>
      <a:lvl4pPr marL="4855327" algn="l" defTabSz="3236885" rtl="0" eaLnBrk="1" latinLnBrk="0" hangingPunct="1">
        <a:defRPr sz="6372" kern="1200">
          <a:solidFill>
            <a:schemeClr val="tx1"/>
          </a:solidFill>
          <a:latin typeface="+mn-lt"/>
          <a:ea typeface="+mn-ea"/>
          <a:cs typeface="+mn-cs"/>
        </a:defRPr>
      </a:lvl4pPr>
      <a:lvl5pPr marL="6473769" algn="l" defTabSz="3236885" rtl="0" eaLnBrk="1" latinLnBrk="0" hangingPunct="1">
        <a:defRPr sz="6372" kern="1200">
          <a:solidFill>
            <a:schemeClr val="tx1"/>
          </a:solidFill>
          <a:latin typeface="+mn-lt"/>
          <a:ea typeface="+mn-ea"/>
          <a:cs typeface="+mn-cs"/>
        </a:defRPr>
      </a:lvl5pPr>
      <a:lvl6pPr marL="8092211" algn="l" defTabSz="3236885" rtl="0" eaLnBrk="1" latinLnBrk="0" hangingPunct="1">
        <a:defRPr sz="6372" kern="1200">
          <a:solidFill>
            <a:schemeClr val="tx1"/>
          </a:solidFill>
          <a:latin typeface="+mn-lt"/>
          <a:ea typeface="+mn-ea"/>
          <a:cs typeface="+mn-cs"/>
        </a:defRPr>
      </a:lvl6pPr>
      <a:lvl7pPr marL="9710654" algn="l" defTabSz="3236885" rtl="0" eaLnBrk="1" latinLnBrk="0" hangingPunct="1">
        <a:defRPr sz="6372" kern="1200">
          <a:solidFill>
            <a:schemeClr val="tx1"/>
          </a:solidFill>
          <a:latin typeface="+mn-lt"/>
          <a:ea typeface="+mn-ea"/>
          <a:cs typeface="+mn-cs"/>
        </a:defRPr>
      </a:lvl7pPr>
      <a:lvl8pPr marL="11329096" algn="l" defTabSz="3236885" rtl="0" eaLnBrk="1" latinLnBrk="0" hangingPunct="1">
        <a:defRPr sz="6372" kern="1200">
          <a:solidFill>
            <a:schemeClr val="tx1"/>
          </a:solidFill>
          <a:latin typeface="+mn-lt"/>
          <a:ea typeface="+mn-ea"/>
          <a:cs typeface="+mn-cs"/>
        </a:defRPr>
      </a:lvl8pPr>
      <a:lvl9pPr marL="12947538" algn="l" defTabSz="3236885" rtl="0" eaLnBrk="1" latinLnBrk="0" hangingPunct="1">
        <a:defRPr sz="63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mp"/><Relationship Id="rId13" Type="http://schemas.openxmlformats.org/officeDocument/2006/relationships/image" Target="../media/image11.jpeg"/><Relationship Id="rId3" Type="http://schemas.openxmlformats.org/officeDocument/2006/relationships/image" Target="../media/image1.tmp"/><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mp"/><Relationship Id="rId11" Type="http://schemas.openxmlformats.org/officeDocument/2006/relationships/image" Target="../media/image9.jpeg"/><Relationship Id="rId5" Type="http://schemas.openxmlformats.org/officeDocument/2006/relationships/image" Target="../media/image3.tmp"/><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16" y="32783833"/>
            <a:ext cx="5816033" cy="3835538"/>
          </a:xfrm>
          <a:prstGeom prst="rect">
            <a:avLst/>
          </a:prstGeom>
        </p:spPr>
      </p:pic>
      <p:pic>
        <p:nvPicPr>
          <p:cNvPr id="67" name="Picture 66"/>
          <p:cNvPicPr>
            <a:picLocks noChangeAspect="1"/>
          </p:cNvPicPr>
          <p:nvPr/>
        </p:nvPicPr>
        <p:blipFill rotWithShape="1">
          <a:blip r:embed="rId4" cstate="print">
            <a:extLst>
              <a:ext uri="{28A0092B-C50C-407E-A947-70E740481C1C}">
                <a14:useLocalDpi xmlns:a14="http://schemas.microsoft.com/office/drawing/2010/main" val="0"/>
              </a:ext>
            </a:extLst>
          </a:blip>
          <a:srcRect b="65378"/>
          <a:stretch/>
        </p:blipFill>
        <p:spPr>
          <a:xfrm>
            <a:off x="28400845" y="48948501"/>
            <a:ext cx="1848054" cy="1212869"/>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34684"/>
          <a:stretch/>
        </p:blipFill>
        <p:spPr>
          <a:xfrm>
            <a:off x="30092293" y="48469344"/>
            <a:ext cx="1848054" cy="2288129"/>
          </a:xfrm>
          <a:prstGeom prst="rect">
            <a:avLst/>
          </a:prstGeom>
        </p:spPr>
      </p:pic>
      <p:sp>
        <p:nvSpPr>
          <p:cNvPr id="10" name="Rounded Rectangle 9"/>
          <p:cNvSpPr/>
          <p:nvPr/>
        </p:nvSpPr>
        <p:spPr>
          <a:xfrm>
            <a:off x="7064305" y="31862320"/>
            <a:ext cx="8798377" cy="6009612"/>
          </a:xfrm>
          <a:prstGeom prst="roundRect">
            <a:avLst>
              <a:gd name="adj" fmla="val 1479"/>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619" y="37833725"/>
            <a:ext cx="5795630" cy="4429648"/>
          </a:xfrm>
          <a:prstGeom prst="rect">
            <a:avLst/>
          </a:prstGeom>
        </p:spPr>
      </p:pic>
      <p:sp>
        <p:nvSpPr>
          <p:cNvPr id="65" name="Rounded Rectangle 64"/>
          <p:cNvSpPr/>
          <p:nvPr/>
        </p:nvSpPr>
        <p:spPr>
          <a:xfrm>
            <a:off x="980052" y="42178384"/>
            <a:ext cx="5290457" cy="1102057"/>
          </a:xfrm>
          <a:prstGeom prst="roundRect">
            <a:avLst>
              <a:gd name="adj" fmla="val 5319"/>
            </a:avLst>
          </a:prstGeom>
          <a:solidFill>
            <a:schemeClr val="accent4">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980052" y="36629773"/>
            <a:ext cx="5290457" cy="1102057"/>
          </a:xfrm>
          <a:prstGeom prst="roundRect">
            <a:avLst>
              <a:gd name="adj" fmla="val 5319"/>
            </a:avLst>
          </a:prstGeom>
          <a:solidFill>
            <a:schemeClr val="accent4">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80052" y="31574304"/>
            <a:ext cx="5290458" cy="1102057"/>
          </a:xfrm>
          <a:prstGeom prst="roundRect">
            <a:avLst>
              <a:gd name="adj" fmla="val 5319"/>
            </a:avLst>
          </a:prstGeom>
          <a:solidFill>
            <a:schemeClr val="accent4">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Clipping"/>
          <p:cNvPicPr>
            <a:picLocks noChangeAspect="1"/>
          </p:cNvPicPr>
          <p:nvPr/>
        </p:nvPicPr>
        <p:blipFill>
          <a:blip r:embed="rId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3131" y="20045825"/>
            <a:ext cx="4678282" cy="4405760"/>
          </a:xfrm>
          <a:prstGeom prst="rect">
            <a:avLst/>
          </a:prstGeom>
        </p:spPr>
      </p:pic>
      <p:pic>
        <p:nvPicPr>
          <p:cNvPr id="57" name="Picture 56" descr="Screen Clipping"/>
          <p:cNvPicPr>
            <a:picLocks noChangeAspect="1"/>
          </p:cNvPicPr>
          <p:nvPr/>
        </p:nvPicPr>
        <p:blipFill>
          <a:blip r:embed="rId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909141" y="20038110"/>
            <a:ext cx="4678282" cy="4405760"/>
          </a:xfrm>
          <a:prstGeom prst="rect">
            <a:avLst/>
          </a:prstGeom>
        </p:spPr>
      </p:pic>
      <p:pic>
        <p:nvPicPr>
          <p:cNvPr id="58" name="Picture 57" descr="Screen Clipping"/>
          <p:cNvPicPr>
            <a:picLocks noChangeAspect="1"/>
          </p:cNvPicPr>
          <p:nvPr/>
        </p:nvPicPr>
        <p:blipFill>
          <a:blip r:embed="rId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357023" y="20045825"/>
            <a:ext cx="4678282" cy="4405760"/>
          </a:xfrm>
          <a:prstGeom prst="rect">
            <a:avLst/>
          </a:prstGeom>
        </p:spPr>
      </p:pic>
      <p:sp>
        <p:nvSpPr>
          <p:cNvPr id="127" name="Rectangle 126"/>
          <p:cNvSpPr/>
          <p:nvPr/>
        </p:nvSpPr>
        <p:spPr>
          <a:xfrm>
            <a:off x="17201960" y="9148990"/>
            <a:ext cx="14721840" cy="8959546"/>
          </a:xfrm>
          <a:prstGeom prst="rect">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17022565" y="47395867"/>
            <a:ext cx="15107768" cy="7790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32369125" cy="5253303"/>
          </a:xfrm>
          <a:prstGeom prst="rect">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126300704"/>
              </p:ext>
            </p:extLst>
          </p:nvPr>
        </p:nvGraphicFramePr>
        <p:xfrm>
          <a:off x="17729964" y="24131441"/>
          <a:ext cx="13552714" cy="18533500"/>
        </p:xfrm>
        <a:graphic>
          <a:graphicData uri="http://schemas.openxmlformats.org/drawingml/2006/table">
            <a:tbl>
              <a:tblPr firstRow="1" firstCol="1" bandRow="1">
                <a:tableStyleId>{5C22544A-7EE6-4342-B048-85BDC9FD1C3A}</a:tableStyleId>
              </a:tblPr>
              <a:tblGrid>
                <a:gridCol w="7347857">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665514">
                  <a:extLst>
                    <a:ext uri="{9D8B030D-6E8A-4147-A177-3AD203B41FA5}">
                      <a16:colId xmlns:a16="http://schemas.microsoft.com/office/drawing/2014/main" xmlns="" val="20003"/>
                    </a:ext>
                  </a:extLst>
                </a:gridCol>
                <a:gridCol w="1567543">
                  <a:extLst>
                    <a:ext uri="{9D8B030D-6E8A-4147-A177-3AD203B41FA5}">
                      <a16:colId xmlns:a16="http://schemas.microsoft.com/office/drawing/2014/main" xmlns="" val="20004"/>
                    </a:ext>
                  </a:extLst>
                </a:gridCol>
              </a:tblGrid>
              <a:tr h="487816">
                <a:tc gridSpan="5">
                  <a:txBody>
                    <a:bodyPr/>
                    <a:lstStyle/>
                    <a:p>
                      <a:pPr marL="0" marR="0">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a:t>
                      </a:r>
                      <a:r>
                        <a:rPr lang="en-US" sz="3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a:t>
                      </a:r>
                      <a:r>
                        <a:rPr lang="en-US" sz="3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Linear Regression Results from 5,000 Bootstrap Samples</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87816">
                <a:tc rowSpan="2">
                  <a:txBody>
                    <a:bodyPr/>
                    <a:lstStyle/>
                    <a:p>
                      <a:pPr marL="0" marR="0">
                        <a:lnSpc>
                          <a:spcPct val="107000"/>
                        </a:lnSpc>
                        <a:spcBef>
                          <a:spcPts val="0"/>
                        </a:spcBef>
                        <a:spcAft>
                          <a:spcPts val="0"/>
                        </a:spcAft>
                      </a:pPr>
                      <a:r>
                        <a:rPr lang="en-US" sz="3000" dirty="0">
                          <a:solidFill>
                            <a:schemeClr val="tx1"/>
                          </a:solidFill>
                          <a:effectLst/>
                        </a:rPr>
                        <a:t> </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3000" dirty="0">
                          <a:solidFill>
                            <a:schemeClr val="tx1"/>
                          </a:solidFill>
                          <a:effectLst/>
                        </a:rPr>
                        <a:t> </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3000" dirty="0">
                          <a:solidFill>
                            <a:schemeClr val="tx1"/>
                          </a:solidFill>
                          <a:effectLst/>
                        </a:rPr>
                        <a:t> Model 1</a:t>
                      </a:r>
                      <a:r>
                        <a:rPr lang="en-US" sz="3000" baseline="30000" dirty="0">
                          <a:solidFill>
                            <a:schemeClr val="tx1"/>
                          </a:solidFill>
                          <a:effectLst/>
                        </a:rPr>
                        <a:t>a</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3000" dirty="0">
                          <a:solidFill>
                            <a:schemeClr val="tx1"/>
                          </a:solidFill>
                          <a:effectLst/>
                        </a:rPr>
                        <a:t> Model 2</a:t>
                      </a:r>
                      <a:r>
                        <a:rPr lang="en-US" sz="3000" baseline="30000" dirty="0">
                          <a:solidFill>
                            <a:schemeClr val="tx1"/>
                          </a:solidFill>
                          <a:effectLst/>
                        </a:rPr>
                        <a:t>b</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xmlns="" val="10001"/>
                  </a:ext>
                </a:extLst>
              </a:tr>
              <a:tr h="455903">
                <a:tc vMerge="1">
                  <a:txBody>
                    <a:bodyPr/>
                    <a:lstStyle/>
                    <a:p>
                      <a:pPr marL="0" marR="0">
                        <a:lnSpc>
                          <a:spcPct val="100000"/>
                        </a:lnSpc>
                        <a:spcBef>
                          <a:spcPts val="0"/>
                        </a:spcBef>
                        <a:spcAft>
                          <a:spcPts val="0"/>
                        </a:spcAft>
                      </a:pP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3000" i="1" dirty="0">
                          <a:solidFill>
                            <a:schemeClr val="tx1"/>
                          </a:solidFill>
                          <a:effectLst/>
                        </a:rPr>
                        <a:t> b</a:t>
                      </a:r>
                      <a:endParaRPr lang="en-US" sz="3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3000" i="1" dirty="0">
                          <a:solidFill>
                            <a:schemeClr val="tx1"/>
                          </a:solidFill>
                          <a:effectLst/>
                        </a:rPr>
                        <a:t>SE(b)</a:t>
                      </a:r>
                      <a:endParaRPr lang="en-US" sz="3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3000" i="1" dirty="0">
                          <a:solidFill>
                            <a:schemeClr val="tx1"/>
                          </a:solidFill>
                          <a:effectLst/>
                        </a:rPr>
                        <a:t>b</a:t>
                      </a:r>
                      <a:endParaRPr lang="en-US" sz="3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3000" i="1" dirty="0">
                          <a:solidFill>
                            <a:schemeClr val="tx1"/>
                          </a:solidFill>
                          <a:effectLst/>
                        </a:rPr>
                        <a:t>SE(b)</a:t>
                      </a:r>
                      <a:endParaRPr lang="en-US" sz="3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2361">
                <a:tc gridSpan="5">
                  <a:txBody>
                    <a:bodyPr/>
                    <a:lstStyle/>
                    <a:p>
                      <a:pPr marL="0" marR="0">
                        <a:lnSpc>
                          <a:spcPct val="10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455903">
                <a:tc gridSpan="5">
                  <a:txBody>
                    <a:bodyPr/>
                    <a:lstStyle/>
                    <a:p>
                      <a:pPr marL="0" marR="0">
                        <a:lnSpc>
                          <a:spcPct val="100000"/>
                        </a:lnSpc>
                        <a:spcBef>
                          <a:spcPts val="0"/>
                        </a:spcBef>
                        <a:spcAft>
                          <a:spcPts val="0"/>
                        </a:spcAft>
                      </a:pPr>
                      <a:r>
                        <a:rPr lang="en-US" sz="3000" dirty="0">
                          <a:solidFill>
                            <a:schemeClr val="tx1"/>
                          </a:solidFill>
                          <a:effectLst/>
                        </a:rPr>
                        <a:t> </a:t>
                      </a:r>
                      <a:r>
                        <a:rPr lang="en-US" sz="3000" dirty="0">
                          <a:solidFill>
                            <a:schemeClr val="bg1"/>
                          </a:solidFill>
                          <a:effectLst/>
                        </a:rPr>
                        <a:t>Healthy Eating Index – 2010 (HEI)</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455903">
                <a:tc>
                  <a:txBody>
                    <a:bodyPr/>
                    <a:lstStyle/>
                    <a:p>
                      <a:pPr marL="0" marR="0">
                        <a:lnSpc>
                          <a:spcPct val="100000"/>
                        </a:lnSpc>
                        <a:spcBef>
                          <a:spcPts val="0"/>
                        </a:spcBef>
                        <a:spcAft>
                          <a:spcPts val="0"/>
                        </a:spcAft>
                      </a:pPr>
                      <a:r>
                        <a:rPr lang="en-US" sz="3000" b="0" dirty="0">
                          <a:solidFill>
                            <a:schemeClr val="tx1"/>
                          </a:solidFill>
                          <a:effectLst/>
                        </a:rPr>
                        <a:t>    Fruit and Vegetable </a:t>
                      </a:r>
                      <a:r>
                        <a:rPr lang="en-US" sz="3000" b="0" dirty="0" err="1">
                          <a:solidFill>
                            <a:schemeClr val="tx1"/>
                          </a:solidFill>
                          <a:effectLst/>
                        </a:rPr>
                        <a:t>Preference</a:t>
                      </a:r>
                      <a:r>
                        <a:rPr lang="en-US" sz="3000" b="0" baseline="30000" dirty="0" err="1">
                          <a:solidFill>
                            <a:schemeClr val="tx1"/>
                          </a:solidFill>
                          <a:effectLst/>
                        </a:rPr>
                        <a:t>c</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0.172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0.092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0.178</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0.109</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5903">
                <a:tc>
                  <a:txBody>
                    <a:bodyPr/>
                    <a:lstStyle/>
                    <a:p>
                      <a:pPr marL="0" marR="0">
                        <a:lnSpc>
                          <a:spcPct val="100000"/>
                        </a:lnSpc>
                        <a:spcBef>
                          <a:spcPts val="0"/>
                        </a:spcBef>
                        <a:spcAft>
                          <a:spcPts val="0"/>
                        </a:spcAft>
                      </a:pPr>
                      <a:r>
                        <a:rPr lang="en-US" sz="3000" b="0" dirty="0">
                          <a:solidFill>
                            <a:schemeClr val="tx1"/>
                          </a:solidFill>
                          <a:effectLst/>
                        </a:rPr>
                        <a:t>    Fruit </a:t>
                      </a:r>
                      <a:r>
                        <a:rPr lang="en-US" sz="3000" b="0" dirty="0" err="1">
                          <a:solidFill>
                            <a:schemeClr val="tx1"/>
                          </a:solidFill>
                          <a:effectLst/>
                        </a:rPr>
                        <a:t>Preference</a:t>
                      </a:r>
                      <a:r>
                        <a:rPr lang="en-US" sz="3000" b="0" baseline="30000" dirty="0" err="1">
                          <a:solidFill>
                            <a:schemeClr val="tx1"/>
                          </a:solidFill>
                          <a:effectLst/>
                        </a:rPr>
                        <a:t>d</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-0.107</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0.232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-0.179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0.283</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55903">
                <a:tc>
                  <a:txBody>
                    <a:bodyPr/>
                    <a:lstStyle/>
                    <a:p>
                      <a:pPr marL="0" marR="0">
                        <a:lnSpc>
                          <a:spcPct val="100000"/>
                        </a:lnSpc>
                        <a:spcBef>
                          <a:spcPts val="0"/>
                        </a:spcBef>
                        <a:spcAft>
                          <a:spcPts val="0"/>
                        </a:spcAft>
                      </a:pPr>
                      <a:r>
                        <a:rPr lang="en-US" sz="3000" b="0" dirty="0">
                          <a:solidFill>
                            <a:schemeClr val="tx1"/>
                          </a:solidFill>
                          <a:effectLst/>
                        </a:rPr>
                        <a:t>   </a:t>
                      </a:r>
                      <a:r>
                        <a:rPr lang="en-US" sz="3000" b="0" baseline="0" dirty="0">
                          <a:solidFill>
                            <a:schemeClr val="tx1"/>
                          </a:solidFill>
                          <a:effectLst/>
                        </a:rPr>
                        <a:t> Vegetable </a:t>
                      </a:r>
                      <a:r>
                        <a:rPr lang="en-US" sz="3000" b="0" baseline="0" dirty="0" err="1">
                          <a:solidFill>
                            <a:schemeClr val="tx1"/>
                          </a:solidFill>
                          <a:effectLst/>
                        </a:rPr>
                        <a:t>Preference</a:t>
                      </a:r>
                      <a:r>
                        <a:rPr lang="en-US" sz="3000" b="0" baseline="30000" dirty="0" err="1">
                          <a:solidFill>
                            <a:schemeClr val="tx1"/>
                          </a:solidFill>
                          <a:effectLst/>
                        </a:rPr>
                        <a:t>c</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0.361</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0.129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0.392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0.153</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55903">
                <a:tc>
                  <a:txBody>
                    <a:bodyPr/>
                    <a:lstStyle/>
                    <a:p>
                      <a:pPr marL="0" marR="0">
                        <a:lnSpc>
                          <a:spcPct val="100000"/>
                        </a:lnSpc>
                        <a:spcBef>
                          <a:spcPts val="0"/>
                        </a:spcBef>
                        <a:spcAft>
                          <a:spcPts val="0"/>
                        </a:spcAft>
                      </a:pPr>
                      <a:r>
                        <a:rPr lang="en-US" sz="3000" b="0" dirty="0">
                          <a:solidFill>
                            <a:schemeClr val="tx1"/>
                          </a:solidFill>
                          <a:effectLst/>
                        </a:rPr>
                        <a:t>    Cooking</a:t>
                      </a:r>
                      <a:r>
                        <a:rPr lang="en-US" sz="3000" b="0" baseline="0" dirty="0">
                          <a:solidFill>
                            <a:schemeClr val="tx1"/>
                          </a:solidFill>
                          <a:effectLst/>
                        </a:rPr>
                        <a:t> </a:t>
                      </a:r>
                      <a:r>
                        <a:rPr lang="en-US" sz="3000" b="0" dirty="0" err="1">
                          <a:solidFill>
                            <a:schemeClr val="tx1"/>
                          </a:solidFill>
                          <a:effectLst/>
                        </a:rPr>
                        <a:t>Attitude</a:t>
                      </a:r>
                      <a:r>
                        <a:rPr lang="en-US" sz="3000" b="0" baseline="30000" dirty="0" err="1">
                          <a:solidFill>
                            <a:schemeClr val="tx1"/>
                          </a:solidFill>
                          <a:effectLst/>
                        </a:rPr>
                        <a:t>d</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0.648</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0.353</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0.609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0.398</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55903">
                <a:tc>
                  <a:txBody>
                    <a:bodyPr/>
                    <a:lstStyle/>
                    <a:p>
                      <a:pPr marL="0" marR="0">
                        <a:lnSpc>
                          <a:spcPct val="100000"/>
                        </a:lnSpc>
                        <a:spcBef>
                          <a:spcPts val="0"/>
                        </a:spcBef>
                        <a:spcAft>
                          <a:spcPts val="0"/>
                        </a:spcAft>
                      </a:pPr>
                      <a:r>
                        <a:rPr lang="en-US" sz="3000" b="0" dirty="0">
                          <a:solidFill>
                            <a:schemeClr val="tx1"/>
                          </a:solidFill>
                          <a:effectLst/>
                        </a:rPr>
                        <a:t>    Cooking Self-</a:t>
                      </a:r>
                      <a:r>
                        <a:rPr lang="en-US" sz="3000" b="0" dirty="0" err="1">
                          <a:solidFill>
                            <a:schemeClr val="tx1"/>
                          </a:solidFill>
                          <a:effectLst/>
                        </a:rPr>
                        <a:t>Efficacy</a:t>
                      </a:r>
                      <a:r>
                        <a:rPr lang="en-US" sz="3000" b="0" baseline="30000" dirty="0" err="1">
                          <a:solidFill>
                            <a:schemeClr val="tx1"/>
                          </a:solidFill>
                          <a:effectLst/>
                        </a:rPr>
                        <a:t>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0.595</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0.172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0.667</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0.209</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455903">
                <a:tc gridSpan="5">
                  <a:txBody>
                    <a:bodyPr/>
                    <a:lstStyle/>
                    <a:p>
                      <a:pPr marL="0" marR="0">
                        <a:lnSpc>
                          <a:spcPct val="100000"/>
                        </a:lnSpc>
                        <a:spcBef>
                          <a:spcPts val="0"/>
                        </a:spcBef>
                        <a:spcAft>
                          <a:spcPts val="0"/>
                        </a:spcAft>
                      </a:pP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HEI Whole Fruit Component</a:t>
                      </a:r>
                    </a:p>
                  </a:txBody>
                  <a:tcPr marL="68385" marR="6838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r h="455903">
                <a:tc>
                  <a:txBody>
                    <a:bodyPr/>
                    <a:lstStyle/>
                    <a:p>
                      <a:pPr marL="0" marR="0">
                        <a:lnSpc>
                          <a:spcPct val="100000"/>
                        </a:lnSpc>
                        <a:spcBef>
                          <a:spcPts val="0"/>
                        </a:spcBef>
                        <a:spcAft>
                          <a:spcPts val="0"/>
                        </a:spcAft>
                      </a:pPr>
                      <a:r>
                        <a:rPr lang="en-US" sz="3000" b="0" dirty="0">
                          <a:solidFill>
                            <a:schemeClr val="tx1"/>
                          </a:solidFill>
                          <a:effectLst/>
                        </a:rPr>
                        <a:t>    Fruit and Vegetable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0.023</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0.021</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0.016</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455903">
                <a:tc>
                  <a:txBody>
                    <a:bodyPr/>
                    <a:lstStyle/>
                    <a:p>
                      <a:pPr marL="0" marR="0">
                        <a:lnSpc>
                          <a:spcPct val="100000"/>
                        </a:lnSpc>
                        <a:spcBef>
                          <a:spcPts val="0"/>
                        </a:spcBef>
                        <a:spcAft>
                          <a:spcPts val="0"/>
                        </a:spcAft>
                      </a:pPr>
                      <a:r>
                        <a:rPr lang="en-US" sz="3000" b="0" dirty="0">
                          <a:solidFill>
                            <a:schemeClr val="tx1"/>
                          </a:solidFill>
                          <a:effectLst/>
                        </a:rPr>
                        <a:t>    Fruit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0.036</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0.036</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0.039</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455903">
                <a:tc>
                  <a:txBody>
                    <a:bodyPr/>
                    <a:lstStyle/>
                    <a:p>
                      <a:pPr marL="0" marR="0">
                        <a:lnSpc>
                          <a:spcPct val="100000"/>
                        </a:lnSpc>
                        <a:spcBef>
                          <a:spcPts val="0"/>
                        </a:spcBef>
                        <a:spcAft>
                          <a:spcPts val="0"/>
                        </a:spcAft>
                      </a:pPr>
                      <a:r>
                        <a:rPr lang="en-US" sz="3000" b="0" dirty="0">
                          <a:solidFill>
                            <a:schemeClr val="tx1"/>
                          </a:solidFill>
                          <a:effectLst/>
                        </a:rPr>
                        <a:t>   </a:t>
                      </a:r>
                      <a:r>
                        <a:rPr lang="en-US" sz="3000" b="0" baseline="0" dirty="0">
                          <a:solidFill>
                            <a:schemeClr val="tx1"/>
                          </a:solidFill>
                          <a:effectLst/>
                        </a:rPr>
                        <a:t> Vegetable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0.033</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0.020</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0.022</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455903">
                <a:tc>
                  <a:txBody>
                    <a:bodyPr/>
                    <a:lstStyle/>
                    <a:p>
                      <a:pPr marL="0" marR="0">
                        <a:lnSpc>
                          <a:spcPct val="100000"/>
                        </a:lnSpc>
                        <a:spcBef>
                          <a:spcPts val="0"/>
                        </a:spcBef>
                        <a:spcAft>
                          <a:spcPts val="0"/>
                        </a:spcAft>
                      </a:pPr>
                      <a:r>
                        <a:rPr lang="en-US" sz="3000" b="0" dirty="0">
                          <a:solidFill>
                            <a:schemeClr val="tx1"/>
                          </a:solidFill>
                          <a:effectLst/>
                        </a:rPr>
                        <a:t>    Cooking</a:t>
                      </a:r>
                      <a:r>
                        <a:rPr lang="en-US" sz="3000" b="0" baseline="0" dirty="0">
                          <a:solidFill>
                            <a:schemeClr val="tx1"/>
                          </a:solidFill>
                          <a:effectLst/>
                        </a:rPr>
                        <a:t> </a:t>
                      </a:r>
                      <a:r>
                        <a:rPr lang="en-US" sz="3000" b="0" dirty="0">
                          <a:solidFill>
                            <a:schemeClr val="tx1"/>
                          </a:solidFill>
                          <a:effectLst/>
                        </a:rPr>
                        <a:t>Attitude </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0.099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0.091</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0.057</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455903">
                <a:tc>
                  <a:txBody>
                    <a:bodyPr/>
                    <a:lstStyle/>
                    <a:p>
                      <a:pPr marL="0" marR="0">
                        <a:lnSpc>
                          <a:spcPct val="100000"/>
                        </a:lnSpc>
                        <a:spcBef>
                          <a:spcPts val="0"/>
                        </a:spcBef>
                        <a:spcAft>
                          <a:spcPts val="0"/>
                        </a:spcAft>
                      </a:pPr>
                      <a:r>
                        <a:rPr lang="en-US" sz="3000" b="0" dirty="0">
                          <a:solidFill>
                            <a:schemeClr val="tx1"/>
                          </a:solidFill>
                          <a:effectLst/>
                        </a:rPr>
                        <a:t>    Cooking Self-Efficacy</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0.061</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0.070</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0.035</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455903">
                <a:tc gridSpan="5">
                  <a:txBody>
                    <a:bodyPr/>
                    <a:lstStyle/>
                    <a:p>
                      <a:pPr marL="0" marR="0">
                        <a:lnSpc>
                          <a:spcPct val="100000"/>
                        </a:lnSpc>
                        <a:spcBef>
                          <a:spcPts val="0"/>
                        </a:spcBef>
                        <a:spcAft>
                          <a:spcPts val="0"/>
                        </a:spcAft>
                      </a:pP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HEI Total</a:t>
                      </a:r>
                      <a:r>
                        <a:rPr lang="en-US" sz="3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Vegetable Component</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6"/>
                  </a:ext>
                </a:extLst>
              </a:tr>
              <a:tr h="455903">
                <a:tc>
                  <a:txBody>
                    <a:bodyPr/>
                    <a:lstStyle/>
                    <a:p>
                      <a:pPr marL="0" marR="0">
                        <a:lnSpc>
                          <a:spcPct val="100000"/>
                        </a:lnSpc>
                        <a:spcBef>
                          <a:spcPts val="0"/>
                        </a:spcBef>
                        <a:spcAft>
                          <a:spcPts val="0"/>
                        </a:spcAft>
                      </a:pPr>
                      <a:r>
                        <a:rPr lang="en-US" sz="3000" b="0" dirty="0">
                          <a:solidFill>
                            <a:schemeClr val="tx1"/>
                          </a:solidFill>
                          <a:effectLst/>
                        </a:rPr>
                        <a:t>    Fruit and Vegetable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0.014</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7"/>
                  </a:ext>
                </a:extLst>
              </a:tr>
              <a:tr h="455903">
                <a:tc>
                  <a:txBody>
                    <a:bodyPr/>
                    <a:lstStyle/>
                    <a:p>
                      <a:pPr marL="0" marR="0">
                        <a:lnSpc>
                          <a:spcPct val="100000"/>
                        </a:lnSpc>
                        <a:spcBef>
                          <a:spcPts val="0"/>
                        </a:spcBef>
                        <a:spcAft>
                          <a:spcPts val="0"/>
                        </a:spcAft>
                      </a:pPr>
                      <a:r>
                        <a:rPr lang="en-US" sz="3000" b="0" dirty="0">
                          <a:solidFill>
                            <a:schemeClr val="tx1"/>
                          </a:solidFill>
                          <a:effectLst/>
                        </a:rPr>
                        <a:t>    Fruit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0.055</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0.034</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r h="455903">
                <a:tc>
                  <a:txBody>
                    <a:bodyPr/>
                    <a:lstStyle/>
                    <a:p>
                      <a:pPr marL="0" marR="0">
                        <a:lnSpc>
                          <a:spcPct val="100000"/>
                        </a:lnSpc>
                        <a:spcBef>
                          <a:spcPts val="0"/>
                        </a:spcBef>
                        <a:spcAft>
                          <a:spcPts val="0"/>
                        </a:spcAft>
                      </a:pPr>
                      <a:r>
                        <a:rPr lang="en-US" sz="3000" b="0" dirty="0">
                          <a:solidFill>
                            <a:schemeClr val="tx1"/>
                          </a:solidFill>
                          <a:effectLst/>
                        </a:rPr>
                        <a:t>   </a:t>
                      </a:r>
                      <a:r>
                        <a:rPr lang="en-US" sz="3000" b="0" baseline="0" dirty="0">
                          <a:solidFill>
                            <a:schemeClr val="tx1"/>
                          </a:solidFill>
                          <a:effectLst/>
                        </a:rPr>
                        <a:t> Vegetable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0.044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0.017</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0.020</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9"/>
                  </a:ext>
                </a:extLst>
              </a:tr>
              <a:tr h="455903">
                <a:tc>
                  <a:txBody>
                    <a:bodyPr/>
                    <a:lstStyle/>
                    <a:p>
                      <a:pPr marL="0" marR="0">
                        <a:lnSpc>
                          <a:spcPct val="100000"/>
                        </a:lnSpc>
                        <a:spcBef>
                          <a:spcPts val="0"/>
                        </a:spcBef>
                        <a:spcAft>
                          <a:spcPts val="0"/>
                        </a:spcAft>
                      </a:pPr>
                      <a:r>
                        <a:rPr lang="en-US" sz="3000" b="0" dirty="0">
                          <a:solidFill>
                            <a:schemeClr val="tx1"/>
                          </a:solidFill>
                          <a:effectLst/>
                        </a:rPr>
                        <a:t>    Cooking</a:t>
                      </a:r>
                      <a:r>
                        <a:rPr lang="en-US" sz="3000" b="0" baseline="0" dirty="0">
                          <a:solidFill>
                            <a:schemeClr val="tx1"/>
                          </a:solidFill>
                          <a:effectLst/>
                        </a:rPr>
                        <a:t> </a:t>
                      </a:r>
                      <a:r>
                        <a:rPr lang="en-US" sz="3000" b="0" dirty="0">
                          <a:solidFill>
                            <a:schemeClr val="tx1"/>
                          </a:solidFill>
                          <a:effectLst/>
                        </a:rPr>
                        <a:t>Attitude </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0.045</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0.015</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0.046</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20"/>
                  </a:ext>
                </a:extLst>
              </a:tr>
              <a:tr h="455903">
                <a:tc>
                  <a:txBody>
                    <a:bodyPr/>
                    <a:lstStyle/>
                    <a:p>
                      <a:pPr marL="0" marR="0">
                        <a:lnSpc>
                          <a:spcPct val="100000"/>
                        </a:lnSpc>
                        <a:spcBef>
                          <a:spcPts val="0"/>
                        </a:spcBef>
                        <a:spcAft>
                          <a:spcPts val="0"/>
                        </a:spcAft>
                      </a:pPr>
                      <a:r>
                        <a:rPr lang="en-US" sz="3000" b="0" dirty="0">
                          <a:solidFill>
                            <a:schemeClr val="tx1"/>
                          </a:solidFill>
                          <a:effectLst/>
                        </a:rPr>
                        <a:t>    Cooking Self-Efficacy</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0.027</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21"/>
                  </a:ext>
                </a:extLst>
              </a:tr>
              <a:tr h="455903">
                <a:tc gridSpan="5">
                  <a:txBody>
                    <a:bodyPr/>
                    <a:lstStyle/>
                    <a:p>
                      <a:pPr marL="0" marR="0">
                        <a:lnSpc>
                          <a:spcPct val="100000"/>
                        </a:lnSpc>
                        <a:spcBef>
                          <a:spcPts val="0"/>
                        </a:spcBef>
                        <a:spcAft>
                          <a:spcPts val="0"/>
                        </a:spcAft>
                      </a:pP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HEI Greens and Beans Component</a:t>
                      </a:r>
                    </a:p>
                  </a:txBody>
                  <a:tcPr marL="68385" marR="6838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22"/>
                  </a:ext>
                </a:extLst>
              </a:tr>
              <a:tr h="455903">
                <a:tc>
                  <a:txBody>
                    <a:bodyPr/>
                    <a:lstStyle/>
                    <a:p>
                      <a:pPr marL="0" marR="0">
                        <a:lnSpc>
                          <a:spcPct val="100000"/>
                        </a:lnSpc>
                        <a:spcBef>
                          <a:spcPts val="0"/>
                        </a:spcBef>
                        <a:spcAft>
                          <a:spcPts val="0"/>
                        </a:spcAft>
                      </a:pPr>
                      <a:r>
                        <a:rPr lang="en-US" sz="3000" b="0" dirty="0">
                          <a:solidFill>
                            <a:schemeClr val="tx1"/>
                          </a:solidFill>
                          <a:effectLst/>
                        </a:rPr>
                        <a:t>    Fruit and Vegetable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0.030</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0.017</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23"/>
                  </a:ext>
                </a:extLst>
              </a:tr>
              <a:tr h="455903">
                <a:tc>
                  <a:txBody>
                    <a:bodyPr/>
                    <a:lstStyle/>
                    <a:p>
                      <a:pPr marL="0" marR="0">
                        <a:lnSpc>
                          <a:spcPct val="100000"/>
                        </a:lnSpc>
                        <a:spcBef>
                          <a:spcPts val="0"/>
                        </a:spcBef>
                        <a:spcAft>
                          <a:spcPts val="0"/>
                        </a:spcAft>
                      </a:pPr>
                      <a:r>
                        <a:rPr lang="en-US" sz="3000" b="0" dirty="0">
                          <a:solidFill>
                            <a:schemeClr val="tx1"/>
                          </a:solidFill>
                          <a:effectLst/>
                        </a:rPr>
                        <a:t>    Fruit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0.008</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0.037</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0.009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0.042</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24"/>
                  </a:ext>
                </a:extLst>
              </a:tr>
              <a:tr h="455903">
                <a:tc>
                  <a:txBody>
                    <a:bodyPr/>
                    <a:lstStyle/>
                    <a:p>
                      <a:pPr marL="0" marR="0">
                        <a:lnSpc>
                          <a:spcPct val="100000"/>
                        </a:lnSpc>
                        <a:spcBef>
                          <a:spcPts val="0"/>
                        </a:spcBef>
                        <a:spcAft>
                          <a:spcPts val="0"/>
                        </a:spcAft>
                      </a:pPr>
                      <a:r>
                        <a:rPr lang="en-US" sz="3000" b="0" dirty="0">
                          <a:solidFill>
                            <a:schemeClr val="tx1"/>
                          </a:solidFill>
                          <a:effectLst/>
                        </a:rPr>
                        <a:t>   </a:t>
                      </a:r>
                      <a:r>
                        <a:rPr lang="en-US" sz="3000" b="0" baseline="0" dirty="0">
                          <a:solidFill>
                            <a:schemeClr val="tx1"/>
                          </a:solidFill>
                          <a:effectLst/>
                        </a:rPr>
                        <a:t> Vegetable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0.060</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0.023</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25"/>
                  </a:ext>
                </a:extLst>
              </a:tr>
              <a:tr h="455903">
                <a:tc>
                  <a:txBody>
                    <a:bodyPr/>
                    <a:lstStyle/>
                    <a:p>
                      <a:pPr marL="0" marR="0">
                        <a:lnSpc>
                          <a:spcPct val="100000"/>
                        </a:lnSpc>
                        <a:spcBef>
                          <a:spcPts val="0"/>
                        </a:spcBef>
                        <a:spcAft>
                          <a:spcPts val="0"/>
                        </a:spcAft>
                      </a:pPr>
                      <a:r>
                        <a:rPr lang="en-US" sz="3000" b="0" dirty="0">
                          <a:solidFill>
                            <a:schemeClr val="tx1"/>
                          </a:solidFill>
                          <a:effectLst/>
                        </a:rPr>
                        <a:t>    Cooking</a:t>
                      </a:r>
                      <a:r>
                        <a:rPr lang="en-US" sz="3000" b="0" baseline="0" dirty="0">
                          <a:solidFill>
                            <a:schemeClr val="tx1"/>
                          </a:solidFill>
                          <a:effectLst/>
                        </a:rPr>
                        <a:t> </a:t>
                      </a:r>
                      <a:r>
                        <a:rPr lang="en-US" sz="3000" b="0" dirty="0">
                          <a:solidFill>
                            <a:schemeClr val="tx1"/>
                          </a:solidFill>
                          <a:effectLst/>
                        </a:rPr>
                        <a:t>Attitude </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0.056</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-0.022</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0.062</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26"/>
                  </a:ext>
                </a:extLst>
              </a:tr>
              <a:tr h="455903">
                <a:tc>
                  <a:txBody>
                    <a:bodyPr/>
                    <a:lstStyle/>
                    <a:p>
                      <a:pPr marL="0" marR="0">
                        <a:lnSpc>
                          <a:spcPct val="100000"/>
                        </a:lnSpc>
                        <a:spcBef>
                          <a:spcPts val="0"/>
                        </a:spcBef>
                        <a:spcAft>
                          <a:spcPts val="0"/>
                        </a:spcAft>
                      </a:pPr>
                      <a:r>
                        <a:rPr lang="en-US" sz="3000" b="0" dirty="0">
                          <a:solidFill>
                            <a:schemeClr val="tx1"/>
                          </a:solidFill>
                          <a:effectLst/>
                        </a:rPr>
                        <a:t>    Cooking Self-Efficacy</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0.028</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0.025</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0.032</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27"/>
                  </a:ext>
                </a:extLst>
              </a:tr>
              <a:tr h="455903">
                <a:tc gridSpan="5">
                  <a:txBody>
                    <a:bodyPr/>
                    <a:lstStyle/>
                    <a:p>
                      <a:pPr marL="0" marR="0">
                        <a:lnSpc>
                          <a:spcPct val="100000"/>
                        </a:lnSpc>
                        <a:spcBef>
                          <a:spcPts val="0"/>
                        </a:spcBef>
                        <a:spcAft>
                          <a:spcPts val="0"/>
                        </a:spcAft>
                      </a:pP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HEI Empty</a:t>
                      </a:r>
                      <a:r>
                        <a:rPr lang="en-US" sz="3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Calories Component</a:t>
                      </a:r>
                      <a:endPar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28"/>
                  </a:ext>
                </a:extLst>
              </a:tr>
              <a:tr h="455903">
                <a:tc>
                  <a:txBody>
                    <a:bodyPr/>
                    <a:lstStyle/>
                    <a:p>
                      <a:pPr marL="0" marR="0">
                        <a:lnSpc>
                          <a:spcPct val="100000"/>
                        </a:lnSpc>
                        <a:spcBef>
                          <a:spcPts val="0"/>
                        </a:spcBef>
                        <a:spcAft>
                          <a:spcPts val="0"/>
                        </a:spcAft>
                      </a:pPr>
                      <a:r>
                        <a:rPr lang="en-US" sz="3000" b="0" dirty="0">
                          <a:solidFill>
                            <a:schemeClr val="tx1"/>
                          </a:solidFill>
                          <a:effectLst/>
                        </a:rPr>
                        <a:t>    Fruit and Vegetable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0.028</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0.018</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0.026</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29"/>
                  </a:ext>
                </a:extLst>
              </a:tr>
              <a:tr h="455903">
                <a:tc>
                  <a:txBody>
                    <a:bodyPr/>
                    <a:lstStyle/>
                    <a:p>
                      <a:pPr marL="0" marR="0">
                        <a:lnSpc>
                          <a:spcPct val="100000"/>
                        </a:lnSpc>
                        <a:spcBef>
                          <a:spcPts val="0"/>
                        </a:spcBef>
                        <a:spcAft>
                          <a:spcPts val="0"/>
                        </a:spcAft>
                      </a:pPr>
                      <a:r>
                        <a:rPr lang="en-US" sz="3000" b="0" dirty="0">
                          <a:solidFill>
                            <a:schemeClr val="tx1"/>
                          </a:solidFill>
                          <a:effectLst/>
                        </a:rPr>
                        <a:t>    Fruit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0.019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0.050</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-0.028</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0.047</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30"/>
                  </a:ext>
                </a:extLst>
              </a:tr>
              <a:tr h="455903">
                <a:tc>
                  <a:txBody>
                    <a:bodyPr/>
                    <a:lstStyle/>
                    <a:p>
                      <a:pPr marL="0" marR="0">
                        <a:lnSpc>
                          <a:spcPct val="100000"/>
                        </a:lnSpc>
                        <a:spcBef>
                          <a:spcPts val="0"/>
                        </a:spcBef>
                        <a:spcAft>
                          <a:spcPts val="0"/>
                        </a:spcAft>
                      </a:pPr>
                      <a:r>
                        <a:rPr lang="en-US" sz="3000" b="0" dirty="0">
                          <a:solidFill>
                            <a:schemeClr val="tx1"/>
                          </a:solidFill>
                          <a:effectLst/>
                        </a:rPr>
                        <a:t>   </a:t>
                      </a:r>
                      <a:r>
                        <a:rPr lang="en-US" sz="3000" b="0" baseline="0" dirty="0">
                          <a:solidFill>
                            <a:schemeClr val="tx1"/>
                          </a:solidFill>
                          <a:effectLst/>
                        </a:rPr>
                        <a:t> Vegetable Preference</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0.049</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0.036</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0.043</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0.041</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31"/>
                  </a:ext>
                </a:extLst>
              </a:tr>
              <a:tr h="377263">
                <a:tc>
                  <a:txBody>
                    <a:bodyPr/>
                    <a:lstStyle/>
                    <a:p>
                      <a:pPr marL="0" marR="0">
                        <a:lnSpc>
                          <a:spcPct val="100000"/>
                        </a:lnSpc>
                        <a:spcBef>
                          <a:spcPts val="0"/>
                        </a:spcBef>
                        <a:spcAft>
                          <a:spcPts val="0"/>
                        </a:spcAft>
                      </a:pPr>
                      <a:r>
                        <a:rPr lang="en-US" sz="3000" b="0" dirty="0">
                          <a:solidFill>
                            <a:schemeClr val="tx1"/>
                          </a:solidFill>
                          <a:effectLst/>
                        </a:rPr>
                        <a:t>    Cooking</a:t>
                      </a:r>
                      <a:r>
                        <a:rPr lang="en-US" sz="3000" b="0" baseline="0" dirty="0">
                          <a:solidFill>
                            <a:schemeClr val="tx1"/>
                          </a:solidFill>
                          <a:effectLst/>
                        </a:rPr>
                        <a:t> </a:t>
                      </a:r>
                      <a:r>
                        <a:rPr lang="en-US" sz="3000" b="0" dirty="0">
                          <a:solidFill>
                            <a:schemeClr val="tx1"/>
                          </a:solidFill>
                          <a:effectLst/>
                        </a:rPr>
                        <a:t>Attitude </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0.034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0.068</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0.024</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0.066</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32"/>
                  </a:ext>
                </a:extLst>
              </a:tr>
              <a:tr h="136631">
                <a:tc>
                  <a:txBody>
                    <a:bodyPr/>
                    <a:lstStyle/>
                    <a:p>
                      <a:pPr marL="0" marR="0">
                        <a:lnSpc>
                          <a:spcPct val="100000"/>
                        </a:lnSpc>
                        <a:spcBef>
                          <a:spcPts val="0"/>
                        </a:spcBef>
                        <a:spcAft>
                          <a:spcPts val="0"/>
                        </a:spcAft>
                      </a:pPr>
                      <a:r>
                        <a:rPr lang="en-US" sz="3000" b="0" dirty="0">
                          <a:solidFill>
                            <a:schemeClr val="tx1"/>
                          </a:solidFill>
                          <a:effectLst/>
                        </a:rPr>
                        <a:t>   </a:t>
                      </a:r>
                      <a:r>
                        <a:rPr lang="en-US" sz="3000" b="0" baseline="0" dirty="0">
                          <a:solidFill>
                            <a:schemeClr val="tx1"/>
                          </a:solidFill>
                          <a:effectLst/>
                        </a:rPr>
                        <a:t> Cooking</a:t>
                      </a:r>
                      <a:r>
                        <a:rPr lang="en-US" sz="3000" b="0" dirty="0">
                          <a:solidFill>
                            <a:schemeClr val="tx1"/>
                          </a:solidFill>
                          <a:effectLst/>
                        </a:rPr>
                        <a:t> Self-Efficacy</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0.133</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0.058</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0.120</a:t>
                      </a:r>
                    </a:p>
                  </a:txBody>
                  <a:tcPr marL="68385" marR="683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0.070</a:t>
                      </a:r>
                    </a:p>
                  </a:txBody>
                  <a:tcPr marL="68385" marR="68385" marT="0"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33"/>
                  </a:ext>
                </a:extLst>
              </a:tr>
              <a:tr h="1823613">
                <a:tc gridSpan="5">
                  <a:txBody>
                    <a:bodyPr/>
                    <a:lstStyle/>
                    <a:p>
                      <a:pPr marL="0" marR="0">
                        <a:lnSpc>
                          <a:spcPct val="100000"/>
                        </a:lnSpc>
                        <a:spcBef>
                          <a:spcPts val="0"/>
                        </a:spcBef>
                        <a:spcAft>
                          <a:spcPts val="0"/>
                        </a:spcAft>
                      </a:pPr>
                      <a:r>
                        <a:rPr lang="en-US" sz="3000" b="0" i="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a:t>
                      </a:r>
                      <a:r>
                        <a:rPr lang="en-US" sz="30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Adjusted for race/ethnicity and gender</a:t>
                      </a:r>
                    </a:p>
                    <a:p>
                      <a:pPr marL="0" marR="0">
                        <a:lnSpc>
                          <a:spcPct val="100000"/>
                        </a:lnSpc>
                        <a:spcBef>
                          <a:spcPts val="0"/>
                        </a:spcBef>
                        <a:spcAft>
                          <a:spcPts val="0"/>
                        </a:spcAft>
                      </a:pPr>
                      <a:r>
                        <a:rPr lang="en-US" sz="3000" b="0" i="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r>
                        <a:rPr lang="en-US" sz="30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Adjusted for race/ethnicity, gender, and BMI z-score</a:t>
                      </a:r>
                    </a:p>
                    <a:p>
                      <a:pPr marL="0" marR="0">
                        <a:lnSpc>
                          <a:spcPct val="100000"/>
                        </a:lnSpc>
                        <a:spcBef>
                          <a:spcPts val="0"/>
                        </a:spcBef>
                        <a:spcAft>
                          <a:spcPts val="0"/>
                        </a:spcAft>
                      </a:pPr>
                      <a:r>
                        <a:rPr lang="en-US" sz="3000" b="0" i="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 </a:t>
                      </a:r>
                      <a:r>
                        <a:rPr lang="en-US" sz="30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all outcomes: Model 1 n=98, Model 2 n=90</a:t>
                      </a:r>
                    </a:p>
                    <a:p>
                      <a:pPr marL="0" marR="0" lvl="0" indent="0" algn="l" defTabSz="3236885" rtl="0" eaLnBrk="1" fontAlgn="auto" latinLnBrk="0" hangingPunct="1">
                        <a:lnSpc>
                          <a:spcPct val="100000"/>
                        </a:lnSpc>
                        <a:spcBef>
                          <a:spcPts val="0"/>
                        </a:spcBef>
                        <a:spcAft>
                          <a:spcPts val="0"/>
                        </a:spcAft>
                        <a:buClrTx/>
                        <a:buSzTx/>
                        <a:buFontTx/>
                        <a:buNone/>
                        <a:tabLst/>
                        <a:defRPr/>
                      </a:pPr>
                      <a:r>
                        <a:rPr lang="en-US" sz="3000" b="0" i="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 </a:t>
                      </a:r>
                      <a:r>
                        <a:rPr lang="en-US" sz="30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all outcomes: Model </a:t>
                      </a:r>
                      <a:r>
                        <a:rPr lang="en-US" sz="30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n=101</a:t>
                      </a:r>
                      <a:r>
                        <a:rPr lang="en-US" sz="30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Model 2 n=93</a:t>
                      </a:r>
                    </a:p>
                    <a:p>
                      <a:pPr marL="0" marR="0" lvl="0" indent="0" algn="l" defTabSz="3236885" rtl="0" eaLnBrk="1" fontAlgn="auto" latinLnBrk="0" hangingPunct="1">
                        <a:lnSpc>
                          <a:spcPct val="100000"/>
                        </a:lnSpc>
                        <a:spcBef>
                          <a:spcPts val="0"/>
                        </a:spcBef>
                        <a:spcAft>
                          <a:spcPts val="0"/>
                        </a:spcAft>
                        <a:buClrTx/>
                        <a:buSzTx/>
                        <a:buFontTx/>
                        <a:buNone/>
                        <a:tabLst/>
                        <a:defRPr/>
                      </a:pPr>
                      <a:r>
                        <a:rPr lang="en-US" sz="3000" b="0" i="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a:t>
                      </a:r>
                      <a:r>
                        <a:rPr lang="en-US" sz="30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all outcomes: Model </a:t>
                      </a:r>
                      <a:r>
                        <a:rPr lang="en-US" sz="30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n=100</a:t>
                      </a:r>
                      <a:r>
                        <a:rPr lang="en-US" sz="30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Model 2 n=92</a:t>
                      </a:r>
                    </a:p>
                    <a:p>
                      <a:pPr marL="0" marR="0">
                        <a:lnSpc>
                          <a:spcPct val="100000"/>
                        </a:lnSpc>
                        <a:spcBef>
                          <a:spcPts val="0"/>
                        </a:spcBef>
                        <a:spcAft>
                          <a:spcPts val="0"/>
                        </a:spcAft>
                      </a:pPr>
                      <a:r>
                        <a:rPr lang="en-US" sz="3000" b="1"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Bold </a:t>
                      </a:r>
                      <a:r>
                        <a:rPr lang="en-US" sz="30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indicates statistical significance with p &lt; 0.05</a:t>
                      </a:r>
                    </a:p>
                    <a:p>
                      <a:pPr marL="0" marR="0">
                        <a:lnSpc>
                          <a:spcPct val="100000"/>
                        </a:lnSpc>
                        <a:spcBef>
                          <a:spcPts val="0"/>
                        </a:spcBef>
                        <a:spcAft>
                          <a:spcPts val="0"/>
                        </a:spcAft>
                      </a:pPr>
                      <a:r>
                        <a:rPr lang="en-US" sz="3000" b="0"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Regression Coefficient, SE= Standard Error, BMI= Body Mass Index</a:t>
                      </a:r>
                      <a:endParaRPr lang="en-US" sz="3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85" marR="68385"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34"/>
                  </a:ext>
                </a:extLst>
              </a:tr>
            </a:tbl>
          </a:graphicData>
        </a:graphic>
      </p:graphicFrame>
      <p:sp>
        <p:nvSpPr>
          <p:cNvPr id="4" name="Rectangle 3"/>
          <p:cNvSpPr/>
          <p:nvPr/>
        </p:nvSpPr>
        <p:spPr>
          <a:xfrm>
            <a:off x="0" y="4829925"/>
            <a:ext cx="32369125" cy="41506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87580" y="84222"/>
            <a:ext cx="27239494" cy="4801314"/>
          </a:xfrm>
          <a:prstGeom prst="rect">
            <a:avLst/>
          </a:prstGeom>
          <a:noFill/>
        </p:spPr>
        <p:txBody>
          <a:bodyPr wrap="square" rtlCol="0">
            <a:spAutoFit/>
          </a:bodyPr>
          <a:lstStyle/>
          <a:p>
            <a:pPr algn="ctr"/>
            <a:r>
              <a:rPr lang="en-US" sz="6800" b="1" i="1" dirty="0"/>
              <a:t>Fuel for Fun </a:t>
            </a:r>
            <a:r>
              <a:rPr lang="en-US" sz="6800" b="1" dirty="0"/>
              <a:t>child assessments of vegetable preferences </a:t>
            </a:r>
          </a:p>
          <a:p>
            <a:pPr algn="ctr"/>
            <a:r>
              <a:rPr lang="en-US" sz="6800" b="1" dirty="0"/>
              <a:t>and cooking self-efficacy show predictive validity </a:t>
            </a:r>
          </a:p>
          <a:p>
            <a:pPr algn="ctr"/>
            <a:r>
              <a:rPr lang="en-US" sz="6800" b="1" dirty="0"/>
              <a:t>with targeted Healthy Eating Index components</a:t>
            </a:r>
            <a:endParaRPr lang="en-US" sz="6800" b="1" i="1" dirty="0"/>
          </a:p>
          <a:p>
            <a:pPr algn="ctr"/>
            <a:r>
              <a:rPr lang="en-US" sz="4800" dirty="0"/>
              <a:t>Leslie Cunningham-Sabo</a:t>
            </a:r>
            <a:r>
              <a:rPr lang="en-US" sz="4800" baseline="30000" dirty="0"/>
              <a:t>1</a:t>
            </a:r>
            <a:r>
              <a:rPr lang="en-US" sz="4800" dirty="0"/>
              <a:t>, Melissa Pflugh Prescott</a:t>
            </a:r>
            <a:r>
              <a:rPr lang="en-US" sz="4800" baseline="30000" dirty="0"/>
              <a:t>1</a:t>
            </a:r>
            <a:r>
              <a:rPr lang="en-US" sz="4800" dirty="0"/>
              <a:t>, Diane Mitchell</a:t>
            </a:r>
            <a:r>
              <a:rPr lang="en-US" sz="4800" baseline="30000" dirty="0"/>
              <a:t>2</a:t>
            </a:r>
            <a:r>
              <a:rPr lang="en-US" sz="4800" dirty="0"/>
              <a:t>, Barbara Lohse</a:t>
            </a:r>
            <a:r>
              <a:rPr lang="en-US" sz="4800" baseline="30000" dirty="0"/>
              <a:t>3</a:t>
            </a:r>
            <a:endParaRPr lang="en-US" sz="4800" dirty="0"/>
          </a:p>
          <a:p>
            <a:pPr algn="ctr"/>
            <a:r>
              <a:rPr lang="en-US" sz="4800" baseline="30000" dirty="0"/>
              <a:t>1</a:t>
            </a:r>
            <a:r>
              <a:rPr lang="en-US" sz="4800" dirty="0"/>
              <a:t>Colorado State University, </a:t>
            </a:r>
            <a:r>
              <a:rPr lang="en-US" sz="4800" baseline="30000" dirty="0"/>
              <a:t>2</a:t>
            </a:r>
            <a:r>
              <a:rPr lang="en-US" sz="4800" dirty="0"/>
              <a:t>The Pennsylvania State University, </a:t>
            </a:r>
            <a:r>
              <a:rPr lang="en-US" sz="4800" baseline="30000" dirty="0"/>
              <a:t>3</a:t>
            </a:r>
            <a:r>
              <a:rPr lang="en-US" sz="4800" dirty="0"/>
              <a:t>Rochester Institute of Technology</a:t>
            </a:r>
          </a:p>
        </p:txBody>
      </p:sp>
      <p:sp>
        <p:nvSpPr>
          <p:cNvPr id="7" name="Rounded Rectangle 6"/>
          <p:cNvSpPr/>
          <p:nvPr/>
        </p:nvSpPr>
        <p:spPr>
          <a:xfrm>
            <a:off x="433131" y="6463257"/>
            <a:ext cx="16285604" cy="12379816"/>
          </a:xfrm>
          <a:prstGeom prst="roundRect">
            <a:avLst>
              <a:gd name="adj" fmla="val 1970"/>
            </a:avLst>
          </a:prstGeom>
          <a:solidFill>
            <a:schemeClr val="accent4">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36879" y="5538001"/>
            <a:ext cx="16285605" cy="7790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6881" y="19983184"/>
            <a:ext cx="16285605" cy="7265888"/>
          </a:xfrm>
          <a:prstGeom prst="roundRect">
            <a:avLst>
              <a:gd name="adj" fmla="val 1970"/>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96576" y="24811620"/>
            <a:ext cx="12964886" cy="1866900"/>
          </a:xfrm>
          <a:prstGeom prst="roundRect">
            <a:avLst>
              <a:gd name="adj" fmla="val 2084"/>
            </a:avLst>
          </a:prstGeom>
          <a:solidFill>
            <a:schemeClr val="accent4">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36880" y="19030162"/>
            <a:ext cx="16285606" cy="77904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96575" y="24909591"/>
            <a:ext cx="12964886" cy="1477328"/>
          </a:xfrm>
          <a:prstGeom prst="rect">
            <a:avLst/>
          </a:prstGeom>
          <a:noFill/>
        </p:spPr>
        <p:txBody>
          <a:bodyPr wrap="square" rtlCol="0">
            <a:spAutoFit/>
          </a:bodyPr>
          <a:lstStyle/>
          <a:p>
            <a:pPr algn="ctr"/>
            <a:r>
              <a:rPr lang="en-US" sz="3000" b="1" dirty="0"/>
              <a:t>The purpose of this study was to determine the ability of </a:t>
            </a:r>
            <a:r>
              <a:rPr lang="en-US" sz="3000" b="1" i="1" dirty="0"/>
              <a:t>Fuel for Fun’s </a:t>
            </a:r>
            <a:r>
              <a:rPr lang="en-US" sz="3000" b="1" dirty="0"/>
              <a:t>tested fruit and vegetable preferences (FP, VP), cooking attitudes (AT) and self-efficacy (SE) assessments to predict Healthy Eating Index (HEI) scores among 4</a:t>
            </a:r>
            <a:r>
              <a:rPr lang="en-US" sz="3000" b="1" baseline="30000" dirty="0"/>
              <a:t>th</a:t>
            </a:r>
            <a:r>
              <a:rPr lang="en-US" sz="3000" b="1" dirty="0"/>
              <a:t>-graders.</a:t>
            </a:r>
          </a:p>
        </p:txBody>
      </p:sp>
      <p:sp>
        <p:nvSpPr>
          <p:cNvPr id="25" name="Rounded Rectangle 24"/>
          <p:cNvSpPr/>
          <p:nvPr/>
        </p:nvSpPr>
        <p:spPr>
          <a:xfrm>
            <a:off x="336880" y="28517032"/>
            <a:ext cx="16285606" cy="18645037"/>
          </a:xfrm>
          <a:prstGeom prst="roundRect">
            <a:avLst>
              <a:gd name="adj" fmla="val 1970"/>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96574" y="28639625"/>
            <a:ext cx="16025911" cy="2862322"/>
          </a:xfrm>
          <a:prstGeom prst="rect">
            <a:avLst/>
          </a:prstGeom>
          <a:noFill/>
        </p:spPr>
        <p:txBody>
          <a:bodyPr wrap="square" rtlCol="0">
            <a:spAutoFit/>
          </a:bodyPr>
          <a:lstStyle/>
          <a:p>
            <a:r>
              <a:rPr lang="en-US" sz="3000" dirty="0"/>
              <a:t>     All data were collected at study baseline. Data consisted of three 24-hour dietary recalls collected by telephone over a 2-4 week period by trained interviewers using a standard protocol.</a:t>
            </a:r>
            <a:r>
              <a:rPr lang="en-US" sz="3000" baseline="30000" dirty="0"/>
              <a:t>4</a:t>
            </a:r>
            <a:r>
              <a:rPr lang="en-US" sz="3000" dirty="0"/>
              <a:t> Data were collected using Nutrition Data System for Research software version 2013 and 2014. Interviews were conducted with the parent present in most cases, and lasted about 15 to 20 minutes. Calls were unannounced, with a goal of obtaining 2 weekday and 1 weekend dietary recalls. Only students with </a:t>
            </a:r>
            <a:r>
              <a:rPr lang="en-US" sz="3000" u="sng" dirty="0"/>
              <a:t>&gt;</a:t>
            </a:r>
            <a:r>
              <a:rPr lang="en-US" sz="3000" dirty="0"/>
              <a:t> 2 dietary recalls were included in this study. </a:t>
            </a:r>
          </a:p>
        </p:txBody>
      </p:sp>
      <p:sp>
        <p:nvSpPr>
          <p:cNvPr id="28" name="Rounded Rectangle 27"/>
          <p:cNvSpPr/>
          <p:nvPr/>
        </p:nvSpPr>
        <p:spPr>
          <a:xfrm>
            <a:off x="336879" y="27542125"/>
            <a:ext cx="16285607" cy="77904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7006020" y="6457936"/>
            <a:ext cx="15107770" cy="36625143"/>
          </a:xfrm>
          <a:prstGeom prst="roundRect">
            <a:avLst>
              <a:gd name="adj" fmla="val 1970"/>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7006019" y="5510260"/>
            <a:ext cx="15107770" cy="835957"/>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7268393" y="44519790"/>
            <a:ext cx="14475857" cy="2554545"/>
          </a:xfrm>
          <a:prstGeom prst="rect">
            <a:avLst/>
          </a:prstGeom>
          <a:noFill/>
        </p:spPr>
        <p:txBody>
          <a:bodyPr wrap="square" rtlCol="0">
            <a:spAutoFit/>
          </a:bodyPr>
          <a:lstStyle/>
          <a:p>
            <a:pPr marL="457200" indent="-457200" fontAlgn="base">
              <a:buFont typeface="Arial" panose="020B0604020202020204" pitchFamily="34" charset="0"/>
              <a:buChar char="•"/>
            </a:pPr>
            <a:r>
              <a:rPr lang="en-US" sz="3200" b="1" dirty="0"/>
              <a:t>Vegetable preference and cooking self-efficacy scores predicted HEI scores and some HEI component scores </a:t>
            </a:r>
            <a:r>
              <a:rPr lang="en-US" sz="3200" b="1" dirty="0" smtClean="0"/>
              <a:t>demonstrating </a:t>
            </a:r>
            <a:r>
              <a:rPr lang="en-US" sz="3200" b="1" dirty="0"/>
              <a:t>construct and criterion validity of </a:t>
            </a:r>
            <a:r>
              <a:rPr lang="en-US" sz="3200" b="1" i="1" dirty="0"/>
              <a:t>Fuel for Fun</a:t>
            </a:r>
            <a:r>
              <a:rPr lang="en-US" sz="3200" b="1" dirty="0"/>
              <a:t> outcome measures.</a:t>
            </a:r>
          </a:p>
          <a:p>
            <a:pPr marL="457200" indent="-457200">
              <a:buFont typeface="Arial" panose="020B0604020202020204" pitchFamily="34" charset="0"/>
              <a:buChar char="•"/>
            </a:pPr>
            <a:r>
              <a:rPr lang="en-US" sz="3200" b="1" dirty="0"/>
              <a:t>Results also reinforce the relationship between cooking and healthful dietary </a:t>
            </a:r>
            <a:r>
              <a:rPr lang="en-US" sz="3200" b="1" dirty="0" smtClean="0"/>
              <a:t>behavior.</a:t>
            </a:r>
            <a:endParaRPr lang="en-US" sz="3200" b="1" dirty="0"/>
          </a:p>
        </p:txBody>
      </p:sp>
      <p:sp>
        <p:nvSpPr>
          <p:cNvPr id="41" name="Rounded Rectangle 40"/>
          <p:cNvSpPr/>
          <p:nvPr/>
        </p:nvSpPr>
        <p:spPr>
          <a:xfrm>
            <a:off x="17006019" y="43411216"/>
            <a:ext cx="15107769" cy="7817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7006019" y="43246785"/>
            <a:ext cx="15107769" cy="1015663"/>
          </a:xfrm>
          <a:prstGeom prst="rect">
            <a:avLst/>
          </a:prstGeom>
          <a:noFill/>
        </p:spPr>
        <p:txBody>
          <a:bodyPr wrap="square" rtlCol="0">
            <a:spAutoFit/>
          </a:bodyPr>
          <a:lstStyle/>
          <a:p>
            <a:pPr algn="ctr"/>
            <a:r>
              <a:rPr lang="en-US" sz="6000" b="1" dirty="0">
                <a:solidFill>
                  <a:schemeClr val="bg1"/>
                </a:solidFill>
              </a:rPr>
              <a:t>Conclusions</a:t>
            </a:r>
          </a:p>
        </p:txBody>
      </p:sp>
      <p:sp>
        <p:nvSpPr>
          <p:cNvPr id="43" name="TextBox 42"/>
          <p:cNvSpPr txBox="1"/>
          <p:nvPr/>
        </p:nvSpPr>
        <p:spPr>
          <a:xfrm>
            <a:off x="17490720" y="6631339"/>
            <a:ext cx="14425694" cy="3323987"/>
          </a:xfrm>
          <a:prstGeom prst="rect">
            <a:avLst/>
          </a:prstGeom>
          <a:noFill/>
        </p:spPr>
        <p:txBody>
          <a:bodyPr wrap="square" rtlCol="0">
            <a:spAutoFit/>
          </a:bodyPr>
          <a:lstStyle/>
          <a:p>
            <a:r>
              <a:rPr lang="en-US" sz="3000" dirty="0"/>
              <a:t>     Child participants were predominately white, Non-Hispanic and on average had a healthy weight (mean BMI percentile 49.4 </a:t>
            </a:r>
            <a:r>
              <a:rPr lang="en-US" sz="3000" u="sng" dirty="0"/>
              <a:t>+</a:t>
            </a:r>
            <a:r>
              <a:rPr lang="en-US" sz="3000" dirty="0"/>
              <a:t> 30.84), similar to earlier samples.</a:t>
            </a:r>
            <a:r>
              <a:rPr lang="en-US" sz="3000" baseline="30000" dirty="0"/>
              <a:t>6</a:t>
            </a:r>
            <a:r>
              <a:rPr lang="en-US" sz="3000" dirty="0"/>
              <a:t> Total HEI scores (possible range 0 -100) ranged from 33.8 – 91.1, and on average suggested high diet quality. No HEI or survey scores differed by gender, except HEI whole fruit was greater in boys (p=0.04) (</a:t>
            </a:r>
            <a:r>
              <a:rPr lang="en-US" sz="3000" b="1" dirty="0"/>
              <a:t>Table 1</a:t>
            </a:r>
            <a:r>
              <a:rPr lang="en-US" sz="3000" dirty="0"/>
              <a:t>). </a:t>
            </a:r>
          </a:p>
          <a:p>
            <a:r>
              <a:rPr lang="en-US" sz="3000" dirty="0"/>
              <a:t/>
            </a:r>
            <a:br>
              <a:rPr lang="en-US" sz="3000" dirty="0"/>
            </a:br>
            <a:endParaRPr lang="en-US" sz="3000" dirty="0"/>
          </a:p>
        </p:txBody>
      </p:sp>
      <p:sp>
        <p:nvSpPr>
          <p:cNvPr id="44" name="TextBox 43"/>
          <p:cNvSpPr txBox="1"/>
          <p:nvPr/>
        </p:nvSpPr>
        <p:spPr>
          <a:xfrm>
            <a:off x="17381834" y="18273540"/>
            <a:ext cx="14419416" cy="5632311"/>
          </a:xfrm>
          <a:prstGeom prst="rect">
            <a:avLst/>
          </a:prstGeom>
          <a:noFill/>
        </p:spPr>
        <p:txBody>
          <a:bodyPr wrap="square" rtlCol="0">
            <a:spAutoFit/>
          </a:bodyPr>
          <a:lstStyle/>
          <a:p>
            <a:r>
              <a:rPr lang="en-US" sz="3000" dirty="0"/>
              <a:t>     VP predicted HEI total score, total vegetables, and greens and beans in anticipated direction (p&lt;0.05), but the relationship between VP and total vegetables only trended towards significance once BMI z-score was added to the model (p= .09; </a:t>
            </a:r>
            <a:r>
              <a:rPr lang="en-US" sz="3000" b="1" dirty="0"/>
              <a:t>Table 2</a:t>
            </a:r>
            <a:r>
              <a:rPr lang="en-US" sz="3000" dirty="0"/>
              <a:t>). Each additional 2 point increase in cooking SE was associated with a 1.33 point HEI Score increase (</a:t>
            </a:r>
            <a:r>
              <a:rPr lang="en-US" sz="3000" i="1" dirty="0"/>
              <a:t>b</a:t>
            </a:r>
            <a:r>
              <a:rPr lang="en-US" sz="3000" dirty="0"/>
              <a:t>= 0.667, p=0.003). Cooking SE also predicted total vegetables (p= 0.008) and whole fruit (p= 0.031). The associations between cooking SE and HEI score and whole fruit persisted when BMI z-score was controlled. Cooking SE also predicted total vegetables (p=0.008) but only trended toward significance in Model 2 (p=0.059). The relationships between </a:t>
            </a:r>
            <a:r>
              <a:rPr lang="en-US" sz="3000" i="1" dirty="0"/>
              <a:t>Fuel for Fun</a:t>
            </a:r>
            <a:r>
              <a:rPr lang="en-US" sz="3000" dirty="0"/>
              <a:t> survey items and targeted HEI components were consistent under logistic regression analysis. Also, an additional 3 point increase in VP increased the odds of meeting whole fruit consumption recommendations by 30.9% (OR= 1.309, 95% CI: 1.074, 1.598).  FP and AT did not significantly predict HEI total or component scores.</a:t>
            </a:r>
          </a:p>
        </p:txBody>
      </p:sp>
      <p:sp>
        <p:nvSpPr>
          <p:cNvPr id="55" name="Rounded Rectangle 54"/>
          <p:cNvSpPr/>
          <p:nvPr/>
        </p:nvSpPr>
        <p:spPr>
          <a:xfrm>
            <a:off x="17022565" y="48356101"/>
            <a:ext cx="15107770" cy="2607602"/>
          </a:xfrm>
          <a:prstGeom prst="roundRect">
            <a:avLst>
              <a:gd name="adj" fmla="val 1970"/>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7218509" y="48489526"/>
            <a:ext cx="11043014" cy="2323713"/>
          </a:xfrm>
          <a:prstGeom prst="rect">
            <a:avLst/>
          </a:prstGeom>
          <a:noFill/>
        </p:spPr>
        <p:txBody>
          <a:bodyPr wrap="square" rtlCol="0">
            <a:spAutoFit/>
          </a:bodyPr>
          <a:lstStyle/>
          <a:p>
            <a:pPr fontAlgn="base"/>
            <a:r>
              <a:rPr lang="en-US" sz="2900" dirty="0"/>
              <a:t>This material is based upon work supported by the National Institute of Food and Agriculture, U.S. Department of Agriculture, under award number 2012-68001-19603. Any opinions, findings, or recommendations in this publication are those of the authors and do not necessarily reflect the view of the U.S. Department of Agriculture.</a:t>
            </a:r>
          </a:p>
        </p:txBody>
      </p:sp>
      <p:sp>
        <p:nvSpPr>
          <p:cNvPr id="68" name="TextBox 67"/>
          <p:cNvSpPr txBox="1"/>
          <p:nvPr/>
        </p:nvSpPr>
        <p:spPr>
          <a:xfrm>
            <a:off x="17022566" y="47268248"/>
            <a:ext cx="15107768" cy="1015663"/>
          </a:xfrm>
          <a:prstGeom prst="rect">
            <a:avLst/>
          </a:prstGeom>
          <a:noFill/>
          <a:ln>
            <a:noFill/>
          </a:ln>
        </p:spPr>
        <p:txBody>
          <a:bodyPr wrap="square" rtlCol="0">
            <a:spAutoFit/>
          </a:bodyPr>
          <a:lstStyle/>
          <a:p>
            <a:pPr algn="ctr"/>
            <a:r>
              <a:rPr lang="en-US" sz="6000" b="1" dirty="0">
                <a:solidFill>
                  <a:schemeClr val="bg1"/>
                </a:solidFill>
              </a:rPr>
              <a:t>Acknowledgements</a:t>
            </a:r>
          </a:p>
        </p:txBody>
      </p:sp>
      <p:sp>
        <p:nvSpPr>
          <p:cNvPr id="69" name="Rounded Rectangle 68"/>
          <p:cNvSpPr/>
          <p:nvPr/>
        </p:nvSpPr>
        <p:spPr>
          <a:xfrm>
            <a:off x="352134" y="47395867"/>
            <a:ext cx="16270352" cy="7790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352136" y="48356102"/>
            <a:ext cx="16270350" cy="2607601"/>
          </a:xfrm>
          <a:prstGeom prst="roundRect">
            <a:avLst>
              <a:gd name="adj" fmla="val 1970"/>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75704" y="48488928"/>
            <a:ext cx="16146782" cy="2523768"/>
          </a:xfrm>
          <a:prstGeom prst="rect">
            <a:avLst/>
          </a:prstGeom>
          <a:noFill/>
        </p:spPr>
        <p:txBody>
          <a:bodyPr wrap="square" rtlCol="0">
            <a:spAutoFit/>
          </a:bodyPr>
          <a:lstStyle/>
          <a:p>
            <a:pPr indent="-457200"/>
            <a:r>
              <a:rPr lang="en-US" sz="2600" dirty="0"/>
              <a:t>1. Chu, Y.L., Farmer, A., Fung, C., </a:t>
            </a:r>
            <a:r>
              <a:rPr lang="en-US" sz="2600" dirty="0" err="1"/>
              <a:t>Kuhle</a:t>
            </a:r>
            <a:r>
              <a:rPr lang="en-US" sz="2600" dirty="0"/>
              <a:t>, S., </a:t>
            </a:r>
            <a:r>
              <a:rPr lang="en-US" sz="2600" dirty="0" err="1"/>
              <a:t>Sorey</a:t>
            </a:r>
            <a:r>
              <a:rPr lang="en-US" sz="2600" dirty="0"/>
              <a:t>, K.E., &amp; </a:t>
            </a:r>
            <a:r>
              <a:rPr lang="en-US" sz="2600" dirty="0" err="1"/>
              <a:t>Veugelers</a:t>
            </a:r>
            <a:r>
              <a:rPr lang="en-US" sz="2600" dirty="0"/>
              <a:t>, P.J. (2013). </a:t>
            </a:r>
            <a:r>
              <a:rPr lang="en-US" sz="2600" i="1" dirty="0"/>
              <a:t>Public Health Nutrition.</a:t>
            </a:r>
            <a:r>
              <a:rPr lang="en-US" sz="2600" dirty="0"/>
              <a:t> 16(1), 108-112.</a:t>
            </a:r>
          </a:p>
          <a:p>
            <a:pPr indent="-457200"/>
            <a:r>
              <a:rPr lang="en-US" sz="2600" dirty="0"/>
              <a:t>2. </a:t>
            </a:r>
            <a:r>
              <a:rPr lang="en-US" sz="2800" dirty="0"/>
              <a:t>Nozue, M., Ishida, H., </a:t>
            </a:r>
            <a:r>
              <a:rPr lang="en-US" sz="2800" dirty="0" err="1"/>
              <a:t>Hazano</a:t>
            </a:r>
            <a:r>
              <a:rPr lang="en-US" sz="2800" dirty="0"/>
              <a:t>, S., et al. (2016). </a:t>
            </a:r>
            <a:r>
              <a:rPr lang="en-US" sz="2800" i="1" dirty="0"/>
              <a:t>Nutrition Research and Practice. </a:t>
            </a:r>
            <a:r>
              <a:rPr lang="en-US" sz="2800" dirty="0"/>
              <a:t>10(3), 359-363. </a:t>
            </a:r>
            <a:endParaRPr lang="en-US" sz="2600" dirty="0"/>
          </a:p>
          <a:p>
            <a:pPr indent="-457200"/>
            <a:r>
              <a:rPr lang="en-US" sz="2600" dirty="0"/>
              <a:t>3. Cunningham-Sabo, L. &amp; Simons, A. (2012). </a:t>
            </a:r>
            <a:r>
              <a:rPr lang="en-US" sz="2600" i="1" dirty="0"/>
              <a:t>Nutrition Today. </a:t>
            </a:r>
            <a:r>
              <a:rPr lang="en-US" sz="2600" dirty="0"/>
              <a:t>47(3), 128-132.</a:t>
            </a:r>
          </a:p>
          <a:p>
            <a:pPr indent="-457200"/>
            <a:r>
              <a:rPr lang="en-US" sz="2600" dirty="0"/>
              <a:t>4. Cunningham-Sabo, L., Lohse, B., et. al. (2016). </a:t>
            </a:r>
            <a:r>
              <a:rPr lang="en-US" sz="2600" i="1" dirty="0"/>
              <a:t>BMC – Public Health</a:t>
            </a:r>
            <a:r>
              <a:rPr lang="en-US" sz="2600" dirty="0"/>
              <a:t>. 16,444.</a:t>
            </a:r>
          </a:p>
          <a:p>
            <a:pPr indent="-457200"/>
            <a:r>
              <a:rPr lang="en-US" sz="2600" dirty="0"/>
              <a:t>5. Lohse, B., Cunning-Sabo, L., Walters, L.M., Stacey, J.E. (2011). </a:t>
            </a:r>
            <a:r>
              <a:rPr lang="en-US" sz="2600" i="1" dirty="0"/>
              <a:t>J of Nutrition Education and Behavior.</a:t>
            </a:r>
            <a:r>
              <a:rPr lang="en-US" sz="2600" dirty="0"/>
              <a:t> 43(1), 42-49.</a:t>
            </a:r>
          </a:p>
          <a:p>
            <a:pPr indent="-457200"/>
            <a:r>
              <a:rPr lang="en-US" sz="2600" dirty="0"/>
              <a:t>6. Cunningham-Sabo, L., Lohse, B. (2013). </a:t>
            </a:r>
            <a:r>
              <a:rPr lang="en-US" sz="2600" i="1" dirty="0"/>
              <a:t>Childhood Obesity. </a:t>
            </a:r>
            <a:r>
              <a:rPr lang="en-US" sz="2600" dirty="0"/>
              <a:t>9(6), 549-556.</a:t>
            </a:r>
            <a:r>
              <a:rPr lang="en-US" sz="2600" i="1" dirty="0"/>
              <a:t> </a:t>
            </a:r>
            <a:endParaRPr lang="en-US" sz="2600" dirty="0"/>
          </a:p>
        </p:txBody>
      </p:sp>
      <p:sp>
        <p:nvSpPr>
          <p:cNvPr id="75" name="TextBox 74"/>
          <p:cNvSpPr txBox="1"/>
          <p:nvPr/>
        </p:nvSpPr>
        <p:spPr>
          <a:xfrm>
            <a:off x="17006019" y="5402742"/>
            <a:ext cx="15107769" cy="1015663"/>
          </a:xfrm>
          <a:prstGeom prst="rect">
            <a:avLst/>
          </a:prstGeom>
          <a:noFill/>
        </p:spPr>
        <p:txBody>
          <a:bodyPr wrap="square" rtlCol="0">
            <a:spAutoFit/>
          </a:bodyPr>
          <a:lstStyle/>
          <a:p>
            <a:pPr algn="ctr"/>
            <a:r>
              <a:rPr lang="en-US" sz="6000" b="1" dirty="0">
                <a:solidFill>
                  <a:schemeClr val="bg1"/>
                </a:solidFill>
              </a:rPr>
              <a:t>Results</a:t>
            </a:r>
          </a:p>
        </p:txBody>
      </p:sp>
      <p:sp>
        <p:nvSpPr>
          <p:cNvPr id="79" name="TextBox 78"/>
          <p:cNvSpPr txBox="1"/>
          <p:nvPr/>
        </p:nvSpPr>
        <p:spPr>
          <a:xfrm>
            <a:off x="352135" y="47268248"/>
            <a:ext cx="16270351" cy="1015663"/>
          </a:xfrm>
          <a:prstGeom prst="rect">
            <a:avLst/>
          </a:prstGeom>
          <a:noFill/>
          <a:ln>
            <a:noFill/>
          </a:ln>
        </p:spPr>
        <p:txBody>
          <a:bodyPr wrap="square" rtlCol="0">
            <a:spAutoFit/>
          </a:bodyPr>
          <a:lstStyle/>
          <a:p>
            <a:pPr algn="ctr"/>
            <a:r>
              <a:rPr lang="en-US" sz="6000" b="1" dirty="0">
                <a:solidFill>
                  <a:schemeClr val="bg1"/>
                </a:solidFill>
              </a:rPr>
              <a:t>References</a:t>
            </a:r>
          </a:p>
        </p:txBody>
      </p:sp>
      <p:sp>
        <p:nvSpPr>
          <p:cNvPr id="80" name="TextBox 79"/>
          <p:cNvSpPr txBox="1"/>
          <p:nvPr/>
        </p:nvSpPr>
        <p:spPr>
          <a:xfrm>
            <a:off x="336879" y="27377694"/>
            <a:ext cx="16285607" cy="1015663"/>
          </a:xfrm>
          <a:prstGeom prst="rect">
            <a:avLst/>
          </a:prstGeom>
          <a:noFill/>
        </p:spPr>
        <p:txBody>
          <a:bodyPr wrap="square" rtlCol="0">
            <a:spAutoFit/>
          </a:bodyPr>
          <a:lstStyle/>
          <a:p>
            <a:pPr algn="ctr"/>
            <a:r>
              <a:rPr lang="en-US" sz="6000" b="1" dirty="0">
                <a:solidFill>
                  <a:schemeClr val="bg1"/>
                </a:solidFill>
              </a:rPr>
              <a:t>Methods</a:t>
            </a:r>
          </a:p>
        </p:txBody>
      </p:sp>
      <p:sp>
        <p:nvSpPr>
          <p:cNvPr id="81" name="TextBox 80"/>
          <p:cNvSpPr txBox="1"/>
          <p:nvPr/>
        </p:nvSpPr>
        <p:spPr>
          <a:xfrm>
            <a:off x="336880" y="18865731"/>
            <a:ext cx="16285606" cy="1015663"/>
          </a:xfrm>
          <a:prstGeom prst="rect">
            <a:avLst/>
          </a:prstGeom>
          <a:noFill/>
        </p:spPr>
        <p:txBody>
          <a:bodyPr wrap="square" rtlCol="0">
            <a:spAutoFit/>
          </a:bodyPr>
          <a:lstStyle/>
          <a:p>
            <a:pPr algn="ctr"/>
            <a:r>
              <a:rPr lang="en-US" sz="6000" b="1" dirty="0">
                <a:solidFill>
                  <a:schemeClr val="bg1"/>
                </a:solidFill>
              </a:rPr>
              <a:t>Introduction</a:t>
            </a:r>
          </a:p>
        </p:txBody>
      </p:sp>
      <p:sp>
        <p:nvSpPr>
          <p:cNvPr id="82" name="TextBox 81"/>
          <p:cNvSpPr txBox="1"/>
          <p:nvPr/>
        </p:nvSpPr>
        <p:spPr>
          <a:xfrm>
            <a:off x="336879" y="5373570"/>
            <a:ext cx="16285605" cy="1015663"/>
          </a:xfrm>
          <a:prstGeom prst="rect">
            <a:avLst/>
          </a:prstGeom>
          <a:noFill/>
        </p:spPr>
        <p:txBody>
          <a:bodyPr wrap="square" rtlCol="0">
            <a:spAutoFit/>
          </a:bodyPr>
          <a:lstStyle/>
          <a:p>
            <a:pPr algn="ctr"/>
            <a:r>
              <a:rPr lang="en-US" sz="6000" b="1" dirty="0">
                <a:solidFill>
                  <a:schemeClr val="bg1"/>
                </a:solidFill>
              </a:rPr>
              <a:t>Abstract</a:t>
            </a:r>
          </a:p>
        </p:txBody>
      </p:sp>
      <p:pic>
        <p:nvPicPr>
          <p:cNvPr id="121" name="Picture 120"/>
          <p:cNvPicPr>
            <a:picLocks noChangeAspect="1"/>
          </p:cNvPicPr>
          <p:nvPr/>
        </p:nvPicPr>
        <p:blipFill rotWithShape="1">
          <a:blip r:embed="rId7" cstate="print">
            <a:extLst>
              <a:ext uri="{28A0092B-C50C-407E-A947-70E740481C1C}">
                <a14:useLocalDpi xmlns:a14="http://schemas.microsoft.com/office/drawing/2010/main" val="0"/>
              </a:ext>
            </a:extLst>
          </a:blip>
          <a:srcRect r="708"/>
          <a:stretch/>
        </p:blipFill>
        <p:spPr>
          <a:xfrm>
            <a:off x="7216507" y="32014265"/>
            <a:ext cx="8501590" cy="5370253"/>
          </a:xfrm>
          <a:prstGeom prst="rect">
            <a:avLst/>
          </a:prstGeom>
          <a:ln w="114300">
            <a:noFill/>
          </a:ln>
        </p:spPr>
      </p:pic>
      <p:sp>
        <p:nvSpPr>
          <p:cNvPr id="122" name="TextBox 121"/>
          <p:cNvSpPr txBox="1"/>
          <p:nvPr/>
        </p:nvSpPr>
        <p:spPr>
          <a:xfrm>
            <a:off x="6702169" y="38245390"/>
            <a:ext cx="9699880" cy="2862322"/>
          </a:xfrm>
          <a:prstGeom prst="rect">
            <a:avLst/>
          </a:prstGeom>
          <a:noFill/>
        </p:spPr>
        <p:txBody>
          <a:bodyPr wrap="square" rtlCol="0">
            <a:spAutoFit/>
          </a:bodyPr>
          <a:lstStyle/>
          <a:p>
            <a:r>
              <a:rPr lang="en-US" sz="3000" dirty="0"/>
              <a:t>     Child FVP, FP, VP, AT, SE, age, sex and race/ethnicity were collected with the </a:t>
            </a:r>
            <a:r>
              <a:rPr lang="en-US" sz="3000" i="1" dirty="0"/>
              <a:t>Fuel for Fun </a:t>
            </a:r>
            <a:r>
              <a:rPr lang="en-US" sz="3000" dirty="0"/>
              <a:t>survey, using a standardized administration protocol.  All items were previously confirmed for face and content validity and test-retest reliability.</a:t>
            </a:r>
            <a:r>
              <a:rPr lang="en-US" sz="3000" baseline="30000" dirty="0"/>
              <a:t>5</a:t>
            </a:r>
            <a:r>
              <a:rPr lang="en-US" sz="3000" dirty="0"/>
              <a:t> Height and weight data were measured by trained personnel on the same day as survey administration. </a:t>
            </a:r>
          </a:p>
        </p:txBody>
      </p:sp>
      <p:sp>
        <p:nvSpPr>
          <p:cNvPr id="123" name="TextBox 122"/>
          <p:cNvSpPr txBox="1"/>
          <p:nvPr/>
        </p:nvSpPr>
        <p:spPr>
          <a:xfrm>
            <a:off x="6702168" y="41084284"/>
            <a:ext cx="9699881" cy="6093976"/>
          </a:xfrm>
          <a:prstGeom prst="rect">
            <a:avLst/>
          </a:prstGeom>
          <a:noFill/>
        </p:spPr>
        <p:txBody>
          <a:bodyPr wrap="square" rtlCol="0">
            <a:spAutoFit/>
          </a:bodyPr>
          <a:lstStyle/>
          <a:p>
            <a:r>
              <a:rPr lang="en-US" sz="3000" dirty="0"/>
              <a:t>     Bootstrapped linear regressions examined the predictive validity of FV preference, FP, VP, cooking AT and cooking SE for targeted HEI components (HEI Score and the following HEI components: Whole Fruit, Total Vegetables, Green Vegetables &amp; Beans, and Empty Calories). The large number of student HEI values at the upper and/or lower bounds supported the use of logistic regressions to confirm the relationships between </a:t>
            </a:r>
            <a:r>
              <a:rPr lang="en-US" sz="3000" i="1" dirty="0" smtClean="0"/>
              <a:t>Fuel for Fun </a:t>
            </a:r>
            <a:r>
              <a:rPr lang="en-US" sz="3000" dirty="0" smtClean="0"/>
              <a:t>survey </a:t>
            </a:r>
            <a:r>
              <a:rPr lang="en-US" sz="3000" dirty="0"/>
              <a:t>items and targeted HEI components. Sex and a categorical variable for race/ethnicity were included as </a:t>
            </a:r>
            <a:r>
              <a:rPr lang="en-US" sz="3000" i="1" dirty="0"/>
              <a:t>a priori</a:t>
            </a:r>
            <a:r>
              <a:rPr lang="en-US" sz="3000" dirty="0"/>
              <a:t> controls in each regression model. Each model was run a second time with the inclusion of BMI z-score as a covariate because it was a confounder. </a:t>
            </a:r>
          </a:p>
        </p:txBody>
      </p:sp>
      <p:pic>
        <p:nvPicPr>
          <p:cNvPr id="125" name="Picture 124" descr="Screen Clippi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468" y="43362725"/>
            <a:ext cx="5816032" cy="3620662"/>
          </a:xfrm>
          <a:prstGeom prst="rect">
            <a:avLst/>
          </a:prstGeom>
        </p:spPr>
      </p:pic>
      <p:graphicFrame>
        <p:nvGraphicFramePr>
          <p:cNvPr id="128" name="Table 127"/>
          <p:cNvGraphicFramePr>
            <a:graphicFrameLocks noGrp="1"/>
          </p:cNvGraphicFramePr>
          <p:nvPr>
            <p:extLst>
              <p:ext uri="{D42A27DB-BD31-4B8C-83A1-F6EECF244321}">
                <p14:modId xmlns:p14="http://schemas.microsoft.com/office/powerpoint/2010/main" val="2153773644"/>
              </p:ext>
            </p:extLst>
          </p:nvPr>
        </p:nvGraphicFramePr>
        <p:xfrm>
          <a:off x="17349176" y="9214304"/>
          <a:ext cx="14419416" cy="8774080"/>
        </p:xfrm>
        <a:graphic>
          <a:graphicData uri="http://schemas.openxmlformats.org/drawingml/2006/table">
            <a:tbl>
              <a:tblPr firstRow="1" bandRow="1">
                <a:tableStyleId>{5C22544A-7EE6-4342-B048-85BDC9FD1C3A}</a:tableStyleId>
              </a:tblPr>
              <a:tblGrid>
                <a:gridCol w="3321580">
                  <a:extLst>
                    <a:ext uri="{9D8B030D-6E8A-4147-A177-3AD203B41FA5}">
                      <a16:colId xmlns:a16="http://schemas.microsoft.com/office/drawing/2014/main" xmlns="" val="20000"/>
                    </a:ext>
                  </a:extLst>
                </a:gridCol>
                <a:gridCol w="595773">
                  <a:extLst>
                    <a:ext uri="{9D8B030D-6E8A-4147-A177-3AD203B41FA5}">
                      <a16:colId xmlns:a16="http://schemas.microsoft.com/office/drawing/2014/main" xmlns="" val="20001"/>
                    </a:ext>
                  </a:extLst>
                </a:gridCol>
                <a:gridCol w="1130969">
                  <a:extLst>
                    <a:ext uri="{9D8B030D-6E8A-4147-A177-3AD203B41FA5}">
                      <a16:colId xmlns:a16="http://schemas.microsoft.com/office/drawing/2014/main" xmlns="" val="20002"/>
                    </a:ext>
                  </a:extLst>
                </a:gridCol>
                <a:gridCol w="207762">
                  <a:extLst>
                    <a:ext uri="{9D8B030D-6E8A-4147-A177-3AD203B41FA5}">
                      <a16:colId xmlns:a16="http://schemas.microsoft.com/office/drawing/2014/main" xmlns="" val="20003"/>
                    </a:ext>
                  </a:extLst>
                </a:gridCol>
                <a:gridCol w="5897618">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gridCol w="207762">
                  <a:extLst>
                    <a:ext uri="{9D8B030D-6E8A-4147-A177-3AD203B41FA5}">
                      <a16:colId xmlns:a16="http://schemas.microsoft.com/office/drawing/2014/main" xmlns="" val="20007"/>
                    </a:ext>
                  </a:extLst>
                </a:gridCol>
                <a:gridCol w="967895">
                  <a:extLst>
                    <a:ext uri="{9D8B030D-6E8A-4147-A177-3AD203B41FA5}">
                      <a16:colId xmlns:a16="http://schemas.microsoft.com/office/drawing/2014/main" xmlns="" val="20008"/>
                    </a:ext>
                  </a:extLst>
                </a:gridCol>
              </a:tblGrid>
              <a:tr h="547084">
                <a:tc gridSpan="9">
                  <a:txBody>
                    <a:bodyPr/>
                    <a:lstStyle/>
                    <a:p>
                      <a:r>
                        <a:rPr lang="en-US" sz="3000" b="1" dirty="0">
                          <a:solidFill>
                            <a:schemeClr val="tx1"/>
                          </a:solidFill>
                        </a:rPr>
                        <a:t>Table 1</a:t>
                      </a:r>
                      <a:r>
                        <a:rPr lang="en-US" sz="3000" b="0" dirty="0">
                          <a:solidFill>
                            <a:schemeClr val="tx1"/>
                          </a:solidFill>
                        </a:rPr>
                        <a:t>. Characteristics of Fourth-Grade Students</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547084">
                <a:tc>
                  <a:txBody>
                    <a:bodyPr/>
                    <a:lstStyle/>
                    <a:p>
                      <a:r>
                        <a:rPr lang="en-US" sz="3000" b="0" dirty="0">
                          <a:solidFill>
                            <a:schemeClr val="tx1"/>
                          </a:solidFill>
                        </a:rPr>
                        <a:t>Variable</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i="1" dirty="0">
                          <a:solidFill>
                            <a:schemeClr val="tx1"/>
                          </a:solidFill>
                        </a:rPr>
                        <a:t>n</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246120" rtl="0" eaLnBrk="1" fontAlgn="auto" latinLnBrk="0" hangingPunct="1">
                        <a:lnSpc>
                          <a:spcPct val="100000"/>
                        </a:lnSpc>
                        <a:spcBef>
                          <a:spcPts val="0"/>
                        </a:spcBef>
                        <a:spcAft>
                          <a:spcPts val="0"/>
                        </a:spcAft>
                        <a:buClrTx/>
                        <a:buSzTx/>
                        <a:buFontTx/>
                        <a:buNone/>
                        <a:tabLst/>
                        <a:defRPr/>
                      </a:pPr>
                      <a:r>
                        <a:rPr lang="en-US" sz="3000" b="0" i="0" dirty="0">
                          <a:solidFill>
                            <a:schemeClr val="tx1"/>
                          </a:solidFill>
                        </a:rPr>
                        <a:t>(%)</a:t>
                      </a:r>
                      <a:endParaRPr lang="en-US" sz="3000" b="0" i="1"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0" b="0" i="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i="0" dirty="0">
                          <a:solidFill>
                            <a:schemeClr val="tx1"/>
                          </a:solidFill>
                        </a:rPr>
                        <a:t>Variable</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i="1" dirty="0">
                          <a:solidFill>
                            <a:schemeClr val="tx1"/>
                          </a:solidFill>
                        </a:rPr>
                        <a:t>n</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Mean</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dirty="0">
                          <a:solidFill>
                            <a:schemeClr val="tx1"/>
                          </a:solidFill>
                        </a:rPr>
                        <a: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i="0" dirty="0">
                          <a:solidFill>
                            <a:schemeClr val="tx1"/>
                          </a:solidFill>
                        </a:rPr>
                        <a:t>SD</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47084">
                <a:tc>
                  <a:txBody>
                    <a:bodyPr/>
                    <a:lstStyle/>
                    <a:p>
                      <a:r>
                        <a:rPr lang="en-US" sz="3000" b="0" dirty="0">
                          <a:solidFill>
                            <a:schemeClr val="tx1"/>
                          </a:solidFill>
                        </a:rPr>
                        <a:t>Female </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47</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24612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(46.5)</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Age (years) </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101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9.1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dirty="0">
                          <a:solidFill>
                            <a:schemeClr val="tx1"/>
                          </a:solidFill>
                        </a:rPr>
                        <a: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0.4</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47084">
                <a:tc>
                  <a:txBody>
                    <a:bodyPr/>
                    <a:lstStyle/>
                    <a:p>
                      <a:r>
                        <a:rPr lang="en-US" sz="3000" b="0" dirty="0">
                          <a:solidFill>
                            <a:schemeClr val="tx1"/>
                          </a:solidFill>
                        </a:rPr>
                        <a:t>Ethnicity </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3000" b="0" dirty="0">
                          <a:solidFill>
                            <a:schemeClr val="tx1"/>
                          </a:solidFill>
                        </a:rPr>
                        <a:t>    101</a:t>
                      </a:r>
                    </a:p>
                  </a:txBody>
                  <a:tcPr marL="91181" marR="91181" marT="45590" marB="455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Fruit and Vegetable Preference </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98</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65.6</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dirty="0">
                          <a:solidFill>
                            <a:schemeClr val="tx1"/>
                          </a:solidFill>
                        </a:rPr>
                        <a: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11.3</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47084">
                <a:tc>
                  <a:txBody>
                    <a:bodyPr/>
                    <a:lstStyle/>
                    <a:p>
                      <a:r>
                        <a:rPr lang="en-US" sz="3000" b="0" dirty="0">
                          <a:solidFill>
                            <a:schemeClr val="tx1"/>
                          </a:solidFill>
                        </a:rPr>
                        <a:t>   White</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79</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24612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(78.2)</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Fruit Preference </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101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29.1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dirty="0">
                          <a:solidFill>
                            <a:schemeClr val="tx1"/>
                          </a:solidFill>
                        </a:rPr>
                        <a: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4.5</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47084">
                <a:tc>
                  <a:txBody>
                    <a:bodyPr/>
                    <a:lstStyle/>
                    <a:p>
                      <a:r>
                        <a:rPr lang="en-US" sz="3000" b="0" dirty="0">
                          <a:solidFill>
                            <a:schemeClr val="tx1"/>
                          </a:solidFill>
                        </a:rPr>
                        <a:t>   Hispanic</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13</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24612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(12.8)</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Vegetable Preference </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98</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36.4</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dirty="0">
                          <a:solidFill>
                            <a:schemeClr val="tx1"/>
                          </a:solidFill>
                        </a:rPr>
                        <a: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8.0</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47084">
                <a:tc>
                  <a:txBody>
                    <a:bodyPr/>
                    <a:lstStyle/>
                    <a:p>
                      <a:r>
                        <a:rPr lang="en-US" sz="3000" b="0" dirty="0">
                          <a:solidFill>
                            <a:schemeClr val="tx1"/>
                          </a:solidFill>
                        </a:rPr>
                        <a:t>   Black</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24612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(1.0)</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baseline="0" dirty="0">
                          <a:solidFill>
                            <a:schemeClr val="tx1"/>
                          </a:solidFill>
                        </a:rPr>
                        <a:t>Cooking Attitude </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101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26.0</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a:solidFill>
                            <a:schemeClr val="tx1"/>
                          </a:solidFill>
                        </a:rPr>
                        <a:t>±</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3.4</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47084">
                <a:tc>
                  <a:txBody>
                    <a:bodyPr/>
                    <a:lstStyle/>
                    <a:p>
                      <a:r>
                        <a:rPr lang="en-US" sz="3000" b="0" dirty="0">
                          <a:solidFill>
                            <a:schemeClr val="tx1"/>
                          </a:solidFill>
                        </a:rPr>
                        <a:t>   Asian</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3</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(3.0)</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Cooking Self-Efficacy</a:t>
                      </a:r>
                      <a:r>
                        <a:rPr lang="en-US" sz="3000" b="0" baseline="0" dirty="0">
                          <a:solidFill>
                            <a:schemeClr val="tx1"/>
                          </a:solidFill>
                        </a:rPr>
                        <a:t> </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100</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33.7</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a:solidFill>
                            <a:schemeClr val="tx1"/>
                          </a:solidFill>
                        </a:rPr>
                        <a:t>±</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5.9</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47084">
                <a:tc>
                  <a:txBody>
                    <a:bodyPr/>
                    <a:lstStyle/>
                    <a:p>
                      <a:r>
                        <a:rPr lang="en-US" sz="3000" b="0" dirty="0">
                          <a:solidFill>
                            <a:schemeClr val="tx1"/>
                          </a:solidFill>
                        </a:rPr>
                        <a:t>   American Indian</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2</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(2.0)</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Healthy Eating Index – 2010 (HEI) </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101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62.5</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a:solidFill>
                            <a:schemeClr val="tx1"/>
                          </a:solidFill>
                        </a:rPr>
                        <a:t>±</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10.7</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547084">
                <a:tc>
                  <a:txBody>
                    <a:bodyPr/>
                    <a:lstStyle/>
                    <a:p>
                      <a:r>
                        <a:rPr lang="en-US" sz="3000" b="0" dirty="0">
                          <a:solidFill>
                            <a:schemeClr val="tx1"/>
                          </a:solidFill>
                        </a:rPr>
                        <a:t>   Two or more races</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3</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(3.0)</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baseline="0" dirty="0">
                          <a:solidFill>
                            <a:schemeClr val="tx1"/>
                          </a:solidFill>
                        </a:rPr>
                        <a:t>  Total Whole Fruit Component</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101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3.6</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dirty="0">
                          <a:solidFill>
                            <a:schemeClr val="tx1"/>
                          </a:solidFill>
                        </a:rPr>
                        <a: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1.6</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547084">
                <a:tc>
                  <a:txBody>
                    <a:bodyPr/>
                    <a:lstStyle/>
                    <a:p>
                      <a:r>
                        <a:rPr lang="en-US" sz="3000" b="0" dirty="0">
                          <a:solidFill>
                            <a:schemeClr val="tx1"/>
                          </a:solidFill>
                        </a:rPr>
                        <a:t>BMI Category</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3000" b="0" dirty="0">
                          <a:solidFill>
                            <a:schemeClr val="tx1"/>
                          </a:solidFill>
                        </a:rPr>
                        <a:t>       93</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  </a:t>
                      </a:r>
                      <a:r>
                        <a:rPr lang="en-US" sz="3000" b="0" baseline="0" dirty="0">
                          <a:solidFill>
                            <a:schemeClr val="tx1"/>
                          </a:solidFill>
                        </a:rPr>
                        <a:t>Total Vegetable Component</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101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2.3</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dirty="0">
                          <a:solidFill>
                            <a:schemeClr val="tx1"/>
                          </a:solidFill>
                        </a:rPr>
                        <a: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1.5</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547084">
                <a:tc>
                  <a:txBody>
                    <a:bodyPr/>
                    <a:lstStyle/>
                    <a:p>
                      <a:r>
                        <a:rPr lang="en-US" sz="3000" b="0" dirty="0">
                          <a:solidFill>
                            <a:schemeClr val="tx1"/>
                          </a:solidFill>
                        </a:rPr>
                        <a:t>   Underweight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5</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(5.4)</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  Total Greens and Beans Component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101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1.3</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dirty="0">
                          <a:solidFill>
                            <a:schemeClr val="tx1"/>
                          </a:solidFill>
                        </a:rPr>
                        <a: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1.7</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547084">
                <a:tc>
                  <a:txBody>
                    <a:bodyPr/>
                    <a:lstStyle/>
                    <a:p>
                      <a:r>
                        <a:rPr lang="en-US" sz="3000" b="0" dirty="0">
                          <a:solidFill>
                            <a:schemeClr val="tx1"/>
                          </a:solidFill>
                        </a:rPr>
                        <a:t>   Healthy</a:t>
                      </a:r>
                      <a:r>
                        <a:rPr lang="en-US" sz="3000" b="0" baseline="0" dirty="0">
                          <a:solidFill>
                            <a:schemeClr val="tx1"/>
                          </a:solidFill>
                        </a:rPr>
                        <a:t> Weight</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72</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(77.4)</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000" b="0" dirty="0">
                          <a:solidFill>
                            <a:schemeClr val="tx1"/>
                          </a:solidFill>
                        </a:rPr>
                        <a:t>  Total Empty</a:t>
                      </a:r>
                      <a:r>
                        <a:rPr lang="en-US" sz="3000" b="0" baseline="0" dirty="0">
                          <a:solidFill>
                            <a:schemeClr val="tx1"/>
                          </a:solidFill>
                        </a:rPr>
                        <a:t> Calories Component</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101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a:solidFill>
                            <a:schemeClr val="tx1"/>
                          </a:solidFill>
                        </a:rPr>
                        <a:t>18.8</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000" b="0">
                          <a:solidFill>
                            <a:schemeClr val="tx1"/>
                          </a:solidFill>
                        </a:rPr>
                        <a:t>±</a:t>
                      </a: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2.0</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547084">
                <a:tc>
                  <a:txBody>
                    <a:bodyPr/>
                    <a:lstStyle/>
                    <a:p>
                      <a:r>
                        <a:rPr lang="en-US" sz="3000" b="0" dirty="0">
                          <a:solidFill>
                            <a:schemeClr val="tx1"/>
                          </a:solidFill>
                        </a:rPr>
                        <a:t>   Overweight</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5</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000" b="0" dirty="0">
                          <a:solidFill>
                            <a:schemeClr val="tx1"/>
                          </a:solidFill>
                        </a:rPr>
                        <a:t>(5.4)</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547084">
                <a:tc>
                  <a:txBody>
                    <a:bodyPr/>
                    <a:lstStyle/>
                    <a:p>
                      <a:r>
                        <a:rPr lang="en-US" sz="3000" b="0" dirty="0">
                          <a:solidFill>
                            <a:schemeClr val="tx1"/>
                          </a:solidFill>
                        </a:rPr>
                        <a:t>   Obese</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000" b="0" dirty="0">
                          <a:solidFill>
                            <a:schemeClr val="tx1"/>
                          </a:solidFill>
                        </a:rPr>
                        <a:t>11</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24612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(11.8)</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0" b="0" dirty="0">
                        <a:solidFill>
                          <a:schemeClr val="tx1"/>
                        </a:solidFill>
                      </a:endParaRP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547084">
                <a:tc gridSpan="9">
                  <a:txBody>
                    <a:bodyPr/>
                    <a:lstStyle/>
                    <a:p>
                      <a:r>
                        <a:rPr lang="en-US" sz="3000" b="0" i="1" dirty="0">
                          <a:solidFill>
                            <a:schemeClr val="tx1"/>
                          </a:solidFill>
                        </a:rPr>
                        <a:t>SD= Standard Deviation, BMI= Body Mass Index</a:t>
                      </a:r>
                    </a:p>
                  </a:txBody>
                  <a:tcPr marL="91181" marR="91181" marT="45590" marB="4559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3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3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3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3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bl>
          </a:graphicData>
        </a:graphic>
      </p:graphicFrame>
      <p:sp>
        <p:nvSpPr>
          <p:cNvPr id="59" name="TextBox 58"/>
          <p:cNvSpPr txBox="1"/>
          <p:nvPr/>
        </p:nvSpPr>
        <p:spPr>
          <a:xfrm>
            <a:off x="415196" y="42266748"/>
            <a:ext cx="6516422" cy="1015663"/>
          </a:xfrm>
          <a:prstGeom prst="rect">
            <a:avLst/>
          </a:prstGeom>
          <a:noFill/>
        </p:spPr>
        <p:txBody>
          <a:bodyPr wrap="square" rtlCol="0">
            <a:spAutoFit/>
          </a:bodyPr>
          <a:lstStyle/>
          <a:p>
            <a:pPr algn="ctr"/>
            <a:r>
              <a:rPr lang="en-US" sz="3000" b="1" u="sng" dirty="0"/>
              <a:t>Cooking Self-Efficacy Questions:</a:t>
            </a:r>
          </a:p>
          <a:p>
            <a:pPr algn="ctr"/>
            <a:r>
              <a:rPr lang="en-US" sz="2800" b="1" dirty="0"/>
              <a:t>8 items, possible score 8 – 40 </a:t>
            </a:r>
          </a:p>
        </p:txBody>
      </p:sp>
      <p:sp>
        <p:nvSpPr>
          <p:cNvPr id="61" name="Rounded Rectangle 60"/>
          <p:cNvSpPr/>
          <p:nvPr/>
        </p:nvSpPr>
        <p:spPr>
          <a:xfrm>
            <a:off x="17022564" y="44426154"/>
            <a:ext cx="15107770" cy="2733093"/>
          </a:xfrm>
          <a:prstGeom prst="roundRect">
            <a:avLst>
              <a:gd name="adj" fmla="val 1970"/>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89751" y="31665250"/>
            <a:ext cx="5628710" cy="1000274"/>
          </a:xfrm>
          <a:prstGeom prst="rect">
            <a:avLst/>
          </a:prstGeom>
          <a:noFill/>
        </p:spPr>
        <p:txBody>
          <a:bodyPr wrap="square" rtlCol="0">
            <a:spAutoFit/>
          </a:bodyPr>
          <a:lstStyle/>
          <a:p>
            <a:pPr algn="ctr"/>
            <a:r>
              <a:rPr lang="en-US" sz="2950" b="1" u="sng" dirty="0"/>
              <a:t>Fruit and Vegetable Preference:</a:t>
            </a:r>
          </a:p>
          <a:p>
            <a:pPr algn="ctr"/>
            <a:r>
              <a:rPr lang="en-US" sz="2800" b="1" dirty="0"/>
              <a:t>18 items, possible score 18 – 90 </a:t>
            </a:r>
          </a:p>
        </p:txBody>
      </p:sp>
      <p:sp>
        <p:nvSpPr>
          <p:cNvPr id="9" name="TextBox 8"/>
          <p:cNvSpPr txBox="1"/>
          <p:nvPr/>
        </p:nvSpPr>
        <p:spPr>
          <a:xfrm>
            <a:off x="7216508" y="37363921"/>
            <a:ext cx="8501590" cy="507831"/>
          </a:xfrm>
          <a:prstGeom prst="rect">
            <a:avLst/>
          </a:prstGeom>
          <a:noFill/>
        </p:spPr>
        <p:txBody>
          <a:bodyPr wrap="square" rtlCol="0">
            <a:spAutoFit/>
          </a:bodyPr>
          <a:lstStyle/>
          <a:p>
            <a:pPr algn="ctr"/>
            <a:r>
              <a:rPr lang="en-US" sz="2700" b="1" dirty="0"/>
              <a:t>4</a:t>
            </a:r>
            <a:r>
              <a:rPr lang="en-US" sz="2700" b="1" baseline="30000" dirty="0"/>
              <a:t>th</a:t>
            </a:r>
            <a:r>
              <a:rPr lang="en-US" sz="2700" b="1" dirty="0"/>
              <a:t> grade students taking the </a:t>
            </a:r>
            <a:r>
              <a:rPr lang="en-US" sz="2700" b="1" i="1" dirty="0"/>
              <a:t>Fuel for Fun </a:t>
            </a:r>
            <a:r>
              <a:rPr lang="en-US" sz="2700" b="1" dirty="0"/>
              <a:t>survey</a:t>
            </a:r>
          </a:p>
        </p:txBody>
      </p:sp>
      <p:sp>
        <p:nvSpPr>
          <p:cNvPr id="8" name="TextBox 7"/>
          <p:cNvSpPr txBox="1"/>
          <p:nvPr/>
        </p:nvSpPr>
        <p:spPr>
          <a:xfrm>
            <a:off x="493107" y="6526564"/>
            <a:ext cx="16162036" cy="12403395"/>
          </a:xfrm>
          <a:prstGeom prst="rect">
            <a:avLst/>
          </a:prstGeom>
          <a:noFill/>
        </p:spPr>
        <p:txBody>
          <a:bodyPr wrap="square" rtlCol="0">
            <a:spAutoFit/>
          </a:bodyPr>
          <a:lstStyle/>
          <a:p>
            <a:r>
              <a:rPr lang="en-US" sz="3000" b="1" u="sng" dirty="0"/>
              <a:t>Purpose: </a:t>
            </a:r>
            <a:r>
              <a:rPr lang="en-US" sz="3000" dirty="0"/>
              <a:t> </a:t>
            </a:r>
            <a:r>
              <a:rPr lang="en-US" sz="3200" dirty="0"/>
              <a:t>Improving children’s dietary behavior through cooking interventions is gaining popularity, yet effect of these resource-intensive strategies is largely unknown because of few valid impact measures. We examined the ability of fruit and vegetable preferences (FP, VP, FVP), cooking attitudes (AT) and self-efficacy (SE) assessments to predict Healthy Eating Index (HEI) scores among 4</a:t>
            </a:r>
            <a:r>
              <a:rPr lang="en-US" sz="3200" baseline="30000" dirty="0"/>
              <a:t>th</a:t>
            </a:r>
            <a:r>
              <a:rPr lang="en-US" sz="3200" dirty="0"/>
              <a:t>-graders.</a:t>
            </a:r>
          </a:p>
          <a:p>
            <a:r>
              <a:rPr lang="en-US" sz="3000" b="1" u="sng" dirty="0"/>
              <a:t>Methods:</a:t>
            </a:r>
            <a:r>
              <a:rPr lang="en-US" sz="3000" dirty="0"/>
              <a:t>  </a:t>
            </a:r>
            <a:r>
              <a:rPr lang="en-US" sz="3200" dirty="0"/>
              <a:t>1,409 children participating in </a:t>
            </a:r>
            <a:r>
              <a:rPr lang="en-US" sz="3200" i="1" dirty="0"/>
              <a:t>Fuel for Fun</a:t>
            </a:r>
            <a:r>
              <a:rPr lang="en-US" sz="3200" dirty="0"/>
              <a:t>, a school-based culinary intervention, completed classroom-administered baseline surveys:  FVP (18 items, range 18 – 90), FP (7 items, range 7 – 35), VP (11 items, range 11 - 55), AT (6 items, range 6 – 30), and SE (8 items, range 8 – 40). A subset (n=101) completed 2 or 3 24-hour dietary recalls (diet assessments, DA) via telephone interview to obtain HEI scores.  Bootstrapped linear regressions were used to examine predictive validity of FP, VP, AT and SE for targeted HEI components. Sex and a categorical variable for race/ethnicity were included as </a:t>
            </a:r>
            <a:r>
              <a:rPr lang="en-US" sz="3200" i="1" dirty="0"/>
              <a:t>a priori</a:t>
            </a:r>
            <a:r>
              <a:rPr lang="en-US" sz="3200" dirty="0"/>
              <a:t> controls in each regression model. Each model was run a second time with the inclusion of BMI z-score as a covariate.</a:t>
            </a:r>
            <a:endParaRPr lang="en-US" sz="3000" dirty="0"/>
          </a:p>
          <a:p>
            <a:r>
              <a:rPr lang="en-US" sz="3000" b="1" u="sng" dirty="0"/>
              <a:t>Results:</a:t>
            </a:r>
            <a:r>
              <a:rPr lang="en-US" sz="3000" dirty="0"/>
              <a:t>  </a:t>
            </a:r>
            <a:r>
              <a:rPr lang="en-US" sz="3200" dirty="0"/>
              <a:t>DA (mean age 9.1 </a:t>
            </a:r>
            <a:r>
              <a:rPr lang="en-US" sz="3200" u="sng" dirty="0"/>
              <a:t>+</a:t>
            </a:r>
            <a:r>
              <a:rPr lang="en-US" sz="3200" dirty="0"/>
              <a:t> 0.4 y; 47% female, 78% white, 17% overweight/obese) and non-DA children did not differ except for lower DA BMI percentile (49.4 </a:t>
            </a:r>
            <a:r>
              <a:rPr lang="en-US" sz="3200" u="sng" dirty="0"/>
              <a:t>+</a:t>
            </a:r>
            <a:r>
              <a:rPr lang="en-US" sz="3200" dirty="0"/>
              <a:t> 30.8 vs. 57.1 </a:t>
            </a:r>
            <a:r>
              <a:rPr lang="en-US" sz="3200" u="sng" dirty="0"/>
              <a:t>+</a:t>
            </a:r>
            <a:r>
              <a:rPr lang="en-US" sz="3200" dirty="0"/>
              <a:t> 30.0, P&lt;0.01). Total HEI scores (maximum 100) ranged from 33.8 – 91.1, mean 63.8 </a:t>
            </a:r>
            <a:r>
              <a:rPr lang="en-US" sz="3200" u="sng" dirty="0"/>
              <a:t>+</a:t>
            </a:r>
            <a:r>
              <a:rPr lang="en-US" sz="3200" dirty="0"/>
              <a:t> 10.9. HEI component mean scores (maximum 5) were:  whole fruit 3.6 </a:t>
            </a:r>
            <a:r>
              <a:rPr lang="en-US" sz="3200" u="sng" dirty="0"/>
              <a:t>+ </a:t>
            </a:r>
            <a:r>
              <a:rPr lang="en-US" sz="3200" dirty="0"/>
              <a:t>1.7; total vegetables 3.7 </a:t>
            </a:r>
            <a:r>
              <a:rPr lang="en-US" sz="3200" u="sng" dirty="0"/>
              <a:t>+</a:t>
            </a:r>
            <a:r>
              <a:rPr lang="en-US" sz="3200" dirty="0"/>
              <a:t> 1.6; greens and beans 1.4 + 1.8; and empty calories (maximum 20) 18.6 </a:t>
            </a:r>
            <a:r>
              <a:rPr lang="en-US" sz="3200" u="sng" dirty="0"/>
              <a:t>+</a:t>
            </a:r>
            <a:r>
              <a:rPr lang="en-US" sz="3200" dirty="0"/>
              <a:t> 2.4. FP mean was 29.3 </a:t>
            </a:r>
            <a:r>
              <a:rPr lang="en-US" sz="3200" u="sng" dirty="0"/>
              <a:t>+</a:t>
            </a:r>
            <a:r>
              <a:rPr lang="en-US" sz="3200" dirty="0"/>
              <a:t> 4.5, VP was 36.6 </a:t>
            </a:r>
            <a:r>
              <a:rPr lang="en-US" sz="3200" u="sng" dirty="0"/>
              <a:t>+</a:t>
            </a:r>
            <a:r>
              <a:rPr lang="en-US" sz="3200" dirty="0"/>
              <a:t> 8.2, cooking AT was 26.1 </a:t>
            </a:r>
            <a:r>
              <a:rPr lang="en-US" sz="3200" u="sng" dirty="0"/>
              <a:t>+</a:t>
            </a:r>
            <a:r>
              <a:rPr lang="en-US" sz="3200" dirty="0"/>
              <a:t> 3.4, and SE was 33.9 </a:t>
            </a:r>
            <a:r>
              <a:rPr lang="en-US" sz="3200" u="sng" dirty="0"/>
              <a:t>+</a:t>
            </a:r>
            <a:r>
              <a:rPr lang="en-US" sz="3200" dirty="0"/>
              <a:t> 5.8. No HEI or survey scores differed by gender except HEI whole fruit was greater in boys (P=0.04). VP predicted HEI total score, total vegetables, and greens and beans in anticipated direction (p&lt;0.05); cooking SE was positively associated with HEI total score (p&lt;0.05) and whole fruit (p=0.05). FP and AT were not associated with HEI total or component scores.</a:t>
            </a:r>
          </a:p>
          <a:p>
            <a:r>
              <a:rPr lang="en-US" sz="3000" b="1" u="sng" dirty="0"/>
              <a:t>Conclusions: </a:t>
            </a:r>
            <a:r>
              <a:rPr lang="en-US" sz="3200" dirty="0"/>
              <a:t>Vegetable preference and cooking self-efficacy predicted HEI total  and many FV component scores, supporting validity of </a:t>
            </a:r>
            <a:r>
              <a:rPr lang="en-US" sz="3200" i="1" dirty="0"/>
              <a:t>Fuel for Fun</a:t>
            </a:r>
            <a:r>
              <a:rPr lang="en-US" sz="3200" dirty="0"/>
              <a:t> outcome measures. </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879" y="225225"/>
            <a:ext cx="5110205" cy="1616683"/>
          </a:xfrm>
          <a:prstGeom prst="rect">
            <a:avLst/>
          </a:prstGeom>
        </p:spPr>
      </p:pic>
      <p:pic>
        <p:nvPicPr>
          <p:cNvPr id="16" name="Picture 15"/>
          <p:cNvPicPr>
            <a:picLocks noChangeAspect="1"/>
          </p:cNvPicPr>
          <p:nvPr/>
        </p:nvPicPr>
        <p:blipFill rotWithShape="1">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r="23958" b="16210"/>
          <a:stretch/>
        </p:blipFill>
        <p:spPr>
          <a:xfrm>
            <a:off x="28392508" y="121881"/>
            <a:ext cx="3447993" cy="2492210"/>
          </a:xfrm>
          <a:prstGeom prst="rect">
            <a:avLst/>
          </a:prstGeom>
        </p:spPr>
      </p:pic>
      <p:pic>
        <p:nvPicPr>
          <p:cNvPr id="19" name="Picture 18"/>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61522" y="2643116"/>
            <a:ext cx="3569239" cy="1064482"/>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0448" y="1347920"/>
            <a:ext cx="3847412" cy="3847412"/>
          </a:xfrm>
          <a:prstGeom prst="rect">
            <a:avLst/>
          </a:prstGeom>
        </p:spPr>
      </p:pic>
      <p:grpSp>
        <p:nvGrpSpPr>
          <p:cNvPr id="13" name="Group 12"/>
          <p:cNvGrpSpPr/>
          <p:nvPr/>
        </p:nvGrpSpPr>
        <p:grpSpPr>
          <a:xfrm>
            <a:off x="13822382" y="24538289"/>
            <a:ext cx="2579667" cy="2506109"/>
            <a:chOff x="36592043" y="10287771"/>
            <a:chExt cx="17228608" cy="14833600"/>
          </a:xfrm>
        </p:grpSpPr>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l="24287" t="5648" r="35713" b="11760"/>
            <a:stretch/>
          </p:blipFill>
          <p:spPr>
            <a:xfrm rot="5400000">
              <a:off x="37789547" y="9090267"/>
              <a:ext cx="14833600" cy="17228608"/>
            </a:xfrm>
            <a:prstGeom prst="rect">
              <a:avLst/>
            </a:prstGeom>
          </p:spPr>
        </p:pic>
        <p:pic>
          <p:nvPicPr>
            <p:cNvPr id="73" name="Picture 72"/>
            <p:cNvPicPr>
              <a:picLocks noChangeAspect="1"/>
            </p:cNvPicPr>
            <p:nvPr/>
          </p:nvPicPr>
          <p:blipFill rotWithShape="1">
            <a:blip r:embed="rId14" cstate="print">
              <a:extLst>
                <a:ext uri="{28A0092B-C50C-407E-A947-70E740481C1C}">
                  <a14:useLocalDpi xmlns:a14="http://schemas.microsoft.com/office/drawing/2010/main" val="0"/>
                </a:ext>
              </a:extLst>
            </a:blip>
            <a:srcRect l="25527" t="13072" r="64583" b="77239"/>
            <a:stretch/>
          </p:blipFill>
          <p:spPr>
            <a:xfrm rot="5400000">
              <a:off x="49644378" y="11031647"/>
              <a:ext cx="4920147" cy="3432398"/>
            </a:xfrm>
            <a:prstGeom prst="rect">
              <a:avLst/>
            </a:prstGeom>
          </p:spPr>
        </p:pic>
      </p:grpSp>
      <p:pic>
        <p:nvPicPr>
          <p:cNvPr id="74" name="Picture 73" descr="Screen Clipping"/>
          <p:cNvPicPr>
            <a:picLocks noChangeAspect="1"/>
          </p:cNvPicPr>
          <p:nvPr/>
        </p:nvPicPr>
        <p:blipFill rotWithShape="1">
          <a:blip r:embed="rId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r="46424"/>
          <a:stretch/>
        </p:blipFill>
        <p:spPr>
          <a:xfrm>
            <a:off x="13664012" y="20069888"/>
            <a:ext cx="2506427" cy="4405760"/>
          </a:xfrm>
          <a:prstGeom prst="rect">
            <a:avLst/>
          </a:prstGeom>
        </p:spPr>
      </p:pic>
      <p:sp>
        <p:nvSpPr>
          <p:cNvPr id="64" name="TextBox 63"/>
          <p:cNvSpPr txBox="1"/>
          <p:nvPr/>
        </p:nvSpPr>
        <p:spPr>
          <a:xfrm>
            <a:off x="745619" y="20210000"/>
            <a:ext cx="15941601" cy="4247317"/>
          </a:xfrm>
          <a:prstGeom prst="rect">
            <a:avLst/>
          </a:prstGeom>
          <a:noFill/>
        </p:spPr>
        <p:txBody>
          <a:bodyPr wrap="square" rtlCol="0">
            <a:spAutoFit/>
          </a:bodyPr>
          <a:lstStyle/>
          <a:p>
            <a:pPr marL="457200" indent="-457200" fontAlgn="base">
              <a:buFont typeface="Arial" panose="020B0604020202020204" pitchFamily="34" charset="0"/>
              <a:buChar char="•"/>
            </a:pPr>
            <a:r>
              <a:rPr lang="en-US" sz="3000" dirty="0"/>
              <a:t>Children’s involvement in home cooking is associated with healthful dietary behaviors,</a:t>
            </a:r>
            <a:r>
              <a:rPr lang="en-US" sz="3000" baseline="30000" dirty="0"/>
              <a:t>1,2</a:t>
            </a:r>
            <a:r>
              <a:rPr lang="en-US" sz="3000" dirty="0"/>
              <a:t>  yet few U.S. parents are cooking at home</a:t>
            </a:r>
            <a:r>
              <a:rPr lang="en-US" sz="3000" baseline="30000" dirty="0"/>
              <a:t>3</a:t>
            </a:r>
            <a:r>
              <a:rPr lang="en-US" sz="3000" dirty="0"/>
              <a:t> </a:t>
            </a:r>
          </a:p>
          <a:p>
            <a:pPr marL="457200" indent="-457200" fontAlgn="base">
              <a:buFont typeface="Arial" panose="020B0604020202020204" pitchFamily="34" charset="0"/>
              <a:buChar char="•"/>
            </a:pPr>
            <a:r>
              <a:rPr lang="en-US" sz="3000" dirty="0"/>
              <a:t>Additionally, there are few in-school cooking opportunities for U.S. elementary students</a:t>
            </a:r>
          </a:p>
          <a:p>
            <a:pPr marL="457200" indent="-457200" fontAlgn="base">
              <a:buFont typeface="Arial" panose="020B0604020202020204" pitchFamily="34" charset="0"/>
              <a:buChar char="•"/>
            </a:pPr>
            <a:r>
              <a:rPr lang="en-US" sz="3000" dirty="0"/>
              <a:t>Assessing children’s dietary intake is important, yet resource and time intensive</a:t>
            </a:r>
          </a:p>
          <a:p>
            <a:pPr marL="457200" indent="-457200" fontAlgn="base">
              <a:buFont typeface="Arial" panose="020B0604020202020204" pitchFamily="34" charset="0"/>
              <a:buChar char="•"/>
            </a:pPr>
            <a:r>
              <a:rPr lang="en-US" sz="3000" dirty="0"/>
              <a:t>There are also few tools to assess the impact of cooking interventions on children’s dietary intake and quality </a:t>
            </a:r>
          </a:p>
          <a:p>
            <a:pPr marL="457200" indent="-457200" fontAlgn="base">
              <a:buFont typeface="Arial" panose="020B0604020202020204" pitchFamily="34" charset="0"/>
              <a:buChar char="•"/>
            </a:pPr>
            <a:r>
              <a:rPr lang="en-US" sz="3000" i="1" dirty="0"/>
              <a:t>Fuel for Fun:  Cooking with Kids Plus Parents and Play </a:t>
            </a:r>
            <a:r>
              <a:rPr lang="en-US" sz="3000" dirty="0"/>
              <a:t>is a cooking-focused, classroom-based intervention to improve 4th-grade student’s dietary attitudes and behaviors by increasing their interest and skills in preparing and tasting a wide variety of fruit and vegetable-rich dishes</a:t>
            </a:r>
            <a:r>
              <a:rPr lang="en-US" sz="3000" baseline="30000" dirty="0"/>
              <a:t>4</a:t>
            </a:r>
            <a:r>
              <a:rPr lang="en-US" sz="3000" dirty="0"/>
              <a:t> </a:t>
            </a:r>
          </a:p>
        </p:txBody>
      </p:sp>
      <p:sp>
        <p:nvSpPr>
          <p:cNvPr id="60" name="TextBox 59"/>
          <p:cNvSpPr txBox="1"/>
          <p:nvPr/>
        </p:nvSpPr>
        <p:spPr>
          <a:xfrm>
            <a:off x="980052" y="36701005"/>
            <a:ext cx="5290457" cy="1015663"/>
          </a:xfrm>
          <a:prstGeom prst="rect">
            <a:avLst/>
          </a:prstGeom>
          <a:noFill/>
        </p:spPr>
        <p:txBody>
          <a:bodyPr wrap="square" rtlCol="0">
            <a:spAutoFit/>
          </a:bodyPr>
          <a:lstStyle/>
          <a:p>
            <a:pPr algn="ctr"/>
            <a:r>
              <a:rPr lang="en-US" sz="3000" b="1" u="sng" dirty="0"/>
              <a:t>Cooking Attitude Questions:</a:t>
            </a:r>
          </a:p>
          <a:p>
            <a:pPr algn="ctr"/>
            <a:r>
              <a:rPr lang="en-US" sz="2800" b="1" dirty="0"/>
              <a:t>6 items, possible score 6 – 30 </a:t>
            </a:r>
          </a:p>
        </p:txBody>
      </p:sp>
    </p:spTree>
    <p:extLst>
      <p:ext uri="{BB962C8B-B14F-4D97-AF65-F5344CB8AC3E}">
        <p14:creationId xmlns:p14="http://schemas.microsoft.com/office/powerpoint/2010/main" val="14535921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1173</TotalTime>
  <Words>1384</Words>
  <Application>Microsoft Office PowerPoint</Application>
  <PresentationFormat>Custom</PresentationFormat>
  <Paragraphs>293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Colorado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Burg,Xanna</dc:creator>
  <cp:lastModifiedBy>Burg,Xanna</cp:lastModifiedBy>
  <cp:revision>84</cp:revision>
  <dcterms:created xsi:type="dcterms:W3CDTF">2017-04-27T19:01:34Z</dcterms:created>
  <dcterms:modified xsi:type="dcterms:W3CDTF">2017-06-05T19:10:56Z</dcterms:modified>
</cp:coreProperties>
</file>