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embeddedFontLst>
    <p:embeddedFont>
      <p:font typeface="Robo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5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jTuKP+ntmsKyEZL3aR9DJ0ARly/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6B7EBF-535F-407B-9D9E-17A7DD748509}">
  <a:tblStyle styleId="{CE6B7EBF-535F-407B-9D9E-17A7DD74850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52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bold.fntdata"/><Relationship Id="rId11" Type="http://schemas.openxmlformats.org/officeDocument/2006/relationships/slide" Target="slides/slide5.xml"/><Relationship Id="rId22" Type="http://schemas.openxmlformats.org/officeDocument/2006/relationships/font" Target="fonts/Roboto-boldItalic.fntdata"/><Relationship Id="rId10" Type="http://schemas.openxmlformats.org/officeDocument/2006/relationships/slide" Target="slides/slide4.xml"/><Relationship Id="rId21" Type="http://schemas.openxmlformats.org/officeDocument/2006/relationships/font" Target="fonts/Roboto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8" name="Google Shape;6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1eeeb95af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Jim</a:t>
            </a:r>
            <a:endParaRPr/>
          </a:p>
        </p:txBody>
      </p:sp>
      <p:sp>
        <p:nvSpPr>
          <p:cNvPr id="142" name="Google Shape;142;g11eeeb95afd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eeb52790c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eeb5279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g11eeb52790c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Kristin</a:t>
            </a:r>
            <a:endParaRPr/>
          </a:p>
        </p:txBody>
      </p:sp>
      <p:sp>
        <p:nvSpPr>
          <p:cNvPr id="75" name="Google Shape;75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28e58e1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Kristen - mostly</a:t>
            </a:r>
            <a:br>
              <a:rPr lang="en-US"/>
            </a:br>
            <a:endParaRPr/>
          </a:p>
        </p:txBody>
      </p:sp>
      <p:sp>
        <p:nvSpPr>
          <p:cNvPr id="82" name="Google Shape;82;g1028e58e129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28e58e129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/>
              <a:t>Jim - related d/hh to foreign in technical classroom (30 sec)</a:t>
            </a:r>
            <a:endParaRPr/>
          </a:p>
        </p:txBody>
      </p:sp>
      <p:sp>
        <p:nvSpPr>
          <p:cNvPr id="89" name="Google Shape;89;g1028e58e129_0_8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04a3db5d1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5" name="Google Shape;105;g104a3db5d1b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04a3db5d1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Jim story from NYSETA</a:t>
            </a:r>
            <a:endParaRPr/>
          </a:p>
        </p:txBody>
      </p:sp>
      <p:sp>
        <p:nvSpPr>
          <p:cNvPr id="114" name="Google Shape;114;g104a3db5d1b_0_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18537986bd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18537986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118537986bd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04a3db5d1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Jim share story</a:t>
            </a:r>
            <a:endParaRPr/>
          </a:p>
        </p:txBody>
      </p:sp>
      <p:sp>
        <p:nvSpPr>
          <p:cNvPr id="133" name="Google Shape;133;g104a3db5d1b_0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>
  <p:cSld name="Title Slide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646544" y="-725215"/>
            <a:ext cx="5874927" cy="5874927"/>
          </a:xfrm>
          <a:prstGeom prst="snip2DiagRect">
            <a:avLst>
              <a:gd fmla="val 0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1216990" y="1053318"/>
            <a:ext cx="5874927" cy="5874927"/>
          </a:xfrm>
          <a:prstGeom prst="snip2DiagRect">
            <a:avLst>
              <a:gd fmla="val 0" name="adj1"/>
              <a:gd fmla="val 50000" name="adj2"/>
            </a:avLst>
          </a:prstGeom>
          <a:solidFill>
            <a:srgbClr val="FC68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10"/>
          <p:cNvSpPr/>
          <p:nvPr/>
        </p:nvSpPr>
        <p:spPr>
          <a:xfrm>
            <a:off x="646686" y="-725215"/>
            <a:ext cx="5874927" cy="5874927"/>
          </a:xfrm>
          <a:prstGeom prst="snip2DiagRect">
            <a:avLst>
              <a:gd fmla="val 0" name="adj1"/>
              <a:gd fmla="val 50000" name="adj2"/>
            </a:avLst>
          </a:prstGeom>
          <a:solidFill>
            <a:schemeClr val="accent2">
              <a:alpha val="3725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0"/>
          <p:cNvSpPr txBox="1"/>
          <p:nvPr>
            <p:ph idx="1" type="body"/>
          </p:nvPr>
        </p:nvSpPr>
        <p:spPr>
          <a:xfrm>
            <a:off x="0" y="5532754"/>
            <a:ext cx="12192000" cy="1346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0"/>
          <p:cNvSpPr txBox="1"/>
          <p:nvPr>
            <p:ph idx="2" type="body"/>
          </p:nvPr>
        </p:nvSpPr>
        <p:spPr>
          <a:xfrm>
            <a:off x="1392290" y="1128111"/>
            <a:ext cx="9731533" cy="18466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i="0" sz="6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9" name="Google Shape;19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1348959" y="145901"/>
            <a:ext cx="601912" cy="229944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0"/>
          <p:cNvSpPr txBox="1"/>
          <p:nvPr>
            <p:ph idx="3" type="body"/>
          </p:nvPr>
        </p:nvSpPr>
        <p:spPr>
          <a:xfrm>
            <a:off x="7454844" y="4307198"/>
            <a:ext cx="4496027" cy="3077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1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0"/>
          <p:cNvSpPr txBox="1"/>
          <p:nvPr>
            <p:ph idx="4" type="body"/>
          </p:nvPr>
        </p:nvSpPr>
        <p:spPr>
          <a:xfrm>
            <a:off x="7454844" y="4818818"/>
            <a:ext cx="449602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  <a:defRPr b="0" i="0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verview">
  <p:cSld name="Overview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272086" y="987157"/>
            <a:ext cx="3607765" cy="45228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accent1"/>
              </a:buClr>
              <a:buSzPts val="4267"/>
              <a:buFont typeface="Arial"/>
              <a:buNone/>
              <a:defRPr b="1" i="0" sz="42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2" type="body"/>
          </p:nvPr>
        </p:nvSpPr>
        <p:spPr>
          <a:xfrm>
            <a:off x="4336704" y="1741012"/>
            <a:ext cx="7525333" cy="622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11"/>
          <p:cNvSpPr txBox="1"/>
          <p:nvPr>
            <p:ph idx="3" type="body"/>
          </p:nvPr>
        </p:nvSpPr>
        <p:spPr>
          <a:xfrm>
            <a:off x="4328701" y="2560825"/>
            <a:ext cx="7533337" cy="2949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7954" lvl="0" marL="457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2667"/>
              <a:buFont typeface="Noto Sans Symbols"/>
              <a:buChar char="▪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4610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64045" lvl="2" marL="13716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E46102"/>
              </a:buClr>
              <a:buSzPts val="2133"/>
              <a:buFont typeface="Noto Sans Symbols"/>
              <a:buChar char="▪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7154" lvl="3" marL="1828800" marR="0" rtl="0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D95E00"/>
              </a:buClr>
              <a:buSzPts val="1867"/>
              <a:buFont typeface="NTR"/>
              <a:buChar char="&gt;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D95E00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93"/>
              </a:spcBef>
              <a:spcAft>
                <a:spcPts val="0"/>
              </a:spcAft>
              <a:buClr>
                <a:srgbClr val="D95E00"/>
              </a:buClr>
              <a:buSzPts val="1467"/>
              <a:buFont typeface="NTR"/>
              <a:buNone/>
              <a:defRPr b="0" i="0" sz="14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rgbClr val="D95E00"/>
              </a:buClr>
              <a:buSzPts val="1333"/>
              <a:buFont typeface="Noto Sans Symbols"/>
              <a:buNone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4" type="body"/>
          </p:nvPr>
        </p:nvSpPr>
        <p:spPr>
          <a:xfrm>
            <a:off x="0" y="5511800"/>
            <a:ext cx="12192000" cy="1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27" name="Google Shape;27;p11"/>
          <p:cNvCxnSpPr/>
          <p:nvPr/>
        </p:nvCxnSpPr>
        <p:spPr>
          <a:xfrm>
            <a:off x="272085" y="512494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8" name="Google Shape;28;p11"/>
          <p:cNvCxnSpPr/>
          <p:nvPr/>
        </p:nvCxnSpPr>
        <p:spPr>
          <a:xfrm>
            <a:off x="3376635" y="512494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12"/>
          <p:cNvCxnSpPr/>
          <p:nvPr/>
        </p:nvCxnSpPr>
        <p:spPr>
          <a:xfrm>
            <a:off x="272085" y="513092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12"/>
          <p:cNvCxnSpPr/>
          <p:nvPr/>
        </p:nvCxnSpPr>
        <p:spPr>
          <a:xfrm>
            <a:off x="3376635" y="513092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2" type="body"/>
          </p:nvPr>
        </p:nvSpPr>
        <p:spPr>
          <a:xfrm>
            <a:off x="272085" y="958452"/>
            <a:ext cx="11589952" cy="696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accent1"/>
              </a:buClr>
              <a:buSzPts val="3733"/>
              <a:buFont typeface="Arial"/>
              <a:buNone/>
              <a:defRPr b="1" i="0" sz="3733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3" type="body"/>
          </p:nvPr>
        </p:nvSpPr>
        <p:spPr>
          <a:xfrm>
            <a:off x="272085" y="1744225"/>
            <a:ext cx="11589952" cy="3767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97954" lvl="1" marL="914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E46102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46102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64045" lvl="3" marL="1828800" marR="0" rtl="0" algn="l">
              <a:lnSpc>
                <a:spcPct val="100000"/>
              </a:lnSpc>
              <a:spcBef>
                <a:spcPts val="427"/>
              </a:spcBef>
              <a:spcAft>
                <a:spcPts val="0"/>
              </a:spcAft>
              <a:buClr>
                <a:srgbClr val="D95E00"/>
              </a:buClr>
              <a:buSzPts val="2133"/>
              <a:buFont typeface="NTR"/>
              <a:buChar char="&gt;"/>
              <a:defRPr b="0" i="0" sz="2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7154" lvl="4" marL="2286000" marR="0" rtl="0" algn="l">
              <a:lnSpc>
                <a:spcPct val="100000"/>
              </a:lnSpc>
              <a:spcBef>
                <a:spcPts val="373"/>
              </a:spcBef>
              <a:spcAft>
                <a:spcPts val="0"/>
              </a:spcAft>
              <a:buClr>
                <a:srgbClr val="D95E00"/>
              </a:buClr>
              <a:buSzPts val="1867"/>
              <a:buFont typeface="Noto Sans Symbols"/>
              <a:buChar char="▪"/>
              <a:defRPr b="0" i="0" sz="18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D95E00"/>
              </a:buClr>
              <a:buSzPts val="1600"/>
              <a:buFont typeface="NTR"/>
              <a:buChar char="&gt;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3245" lvl="6" marL="3200400" marR="0" rtl="0" algn="l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rgbClr val="D95E00"/>
              </a:buClr>
              <a:buSzPts val="1333"/>
              <a:buFont typeface="Noto Sans Symbols"/>
              <a:buChar char="▪"/>
              <a:defRPr b="0" i="0" sz="1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D95E00"/>
              </a:buClr>
              <a:buSzPts val="1200"/>
              <a:buFont typeface="NTR"/>
              <a:buChar char="&gt;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-Page Content">
  <p:cSld name="Full-Page Conte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Google Shape;36;p13"/>
          <p:cNvCxnSpPr/>
          <p:nvPr/>
        </p:nvCxnSpPr>
        <p:spPr>
          <a:xfrm>
            <a:off x="272085" y="513092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" name="Google Shape;37;p13"/>
          <p:cNvCxnSpPr/>
          <p:nvPr/>
        </p:nvCxnSpPr>
        <p:spPr>
          <a:xfrm>
            <a:off x="3376635" y="513092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272085" y="863428"/>
            <a:ext cx="11589952" cy="4639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b="0" i="1" sz="42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or End Slide">
  <p:cSld name="Section Header or End Slide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E4610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2" name="Google Shape;42;p17"/>
          <p:cNvCxnSpPr/>
          <p:nvPr/>
        </p:nvCxnSpPr>
        <p:spPr>
          <a:xfrm>
            <a:off x="272085" y="513091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3" name="Google Shape;43;p17"/>
          <p:cNvCxnSpPr/>
          <p:nvPr/>
        </p:nvCxnSpPr>
        <p:spPr>
          <a:xfrm>
            <a:off x="3376635" y="513091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17"/>
          <p:cNvSpPr txBox="1"/>
          <p:nvPr>
            <p:ph idx="1" type="body"/>
          </p:nvPr>
        </p:nvSpPr>
        <p:spPr>
          <a:xfrm>
            <a:off x="272085" y="4258733"/>
            <a:ext cx="11589952" cy="1253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  <a:defRPr b="1" i="0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17"/>
          <p:cNvSpPr txBox="1"/>
          <p:nvPr>
            <p:ph idx="2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46" name="Google Shape;46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8433" y="198708"/>
            <a:ext cx="556192" cy="218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Google Shape;48;p14"/>
          <p:cNvCxnSpPr/>
          <p:nvPr/>
        </p:nvCxnSpPr>
        <p:spPr>
          <a:xfrm>
            <a:off x="272085" y="513092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9" name="Google Shape;49;p14"/>
          <p:cNvCxnSpPr/>
          <p:nvPr/>
        </p:nvCxnSpPr>
        <p:spPr>
          <a:xfrm>
            <a:off x="3376635" y="513092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0" name="Google Shape;50;p14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14"/>
          <p:cNvSpPr txBox="1"/>
          <p:nvPr>
            <p:ph idx="2" type="body"/>
          </p:nvPr>
        </p:nvSpPr>
        <p:spPr>
          <a:xfrm>
            <a:off x="6256867" y="863692"/>
            <a:ext cx="5604933" cy="4639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b="0" i="1" sz="42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4"/>
          <p:cNvSpPr txBox="1"/>
          <p:nvPr>
            <p:ph idx="3" type="body"/>
          </p:nvPr>
        </p:nvSpPr>
        <p:spPr>
          <a:xfrm>
            <a:off x="272085" y="863428"/>
            <a:ext cx="5612248" cy="4639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b="0" i="1" sz="42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5"/>
          <p:cNvCxnSpPr/>
          <p:nvPr/>
        </p:nvCxnSpPr>
        <p:spPr>
          <a:xfrm>
            <a:off x="272085" y="513092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5" name="Google Shape;55;p15"/>
          <p:cNvCxnSpPr/>
          <p:nvPr/>
        </p:nvCxnSpPr>
        <p:spPr>
          <a:xfrm>
            <a:off x="3376635" y="513092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264584" y="862676"/>
            <a:ext cx="3471333" cy="795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accent1"/>
              </a:buClr>
              <a:buSzPts val="4267"/>
              <a:buFont typeface="Arial"/>
              <a:buNone/>
              <a:defRPr b="1" i="0" sz="4267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5"/>
          <p:cNvSpPr txBox="1"/>
          <p:nvPr>
            <p:ph idx="3" type="body"/>
          </p:nvPr>
        </p:nvSpPr>
        <p:spPr>
          <a:xfrm>
            <a:off x="264584" y="1873340"/>
            <a:ext cx="3471333" cy="36384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5"/>
          <p:cNvSpPr txBox="1"/>
          <p:nvPr>
            <p:ph idx="4" type="body"/>
          </p:nvPr>
        </p:nvSpPr>
        <p:spPr>
          <a:xfrm>
            <a:off x="4000501" y="863692"/>
            <a:ext cx="7861300" cy="46396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853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  <a:defRPr b="0" i="1" sz="42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ansition" showMasterSp="0">
  <p:cSld name="Transition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6"/>
          <p:cNvCxnSpPr/>
          <p:nvPr/>
        </p:nvCxnSpPr>
        <p:spPr>
          <a:xfrm>
            <a:off x="272085" y="513091"/>
            <a:ext cx="2674747" cy="0"/>
          </a:xfrm>
          <a:prstGeom prst="straightConnector1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6"/>
          <p:cNvCxnSpPr/>
          <p:nvPr/>
        </p:nvCxnSpPr>
        <p:spPr>
          <a:xfrm>
            <a:off x="3376635" y="513091"/>
            <a:ext cx="8485403" cy="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53"/>
              </a:spcBef>
              <a:spcAft>
                <a:spcPts val="0"/>
              </a:spcAft>
              <a:buClr>
                <a:srgbClr val="FF0000"/>
              </a:buClr>
              <a:buSzPts val="4267"/>
              <a:buFont typeface="Arial"/>
              <a:buNone/>
              <a:defRPr b="0" i="1" sz="4267" u="none" cap="none" strike="noStrike">
                <a:solidFill>
                  <a:srgbClr val="FF0000"/>
                </a:solidFill>
                <a:latin typeface="MS Gothic"/>
                <a:ea typeface="MS Gothic"/>
                <a:cs typeface="MS Gothic"/>
                <a:sym typeface="MS Gothic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2" type="body"/>
          </p:nvPr>
        </p:nvSpPr>
        <p:spPr>
          <a:xfrm>
            <a:off x="272085" y="3987800"/>
            <a:ext cx="11589952" cy="15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5333"/>
              <a:buFont typeface="Arial"/>
              <a:buNone/>
              <a:defRPr b="1" i="0" sz="53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65645" lvl="1" marL="914400" marR="0" rtl="0" algn="l">
              <a:lnSpc>
                <a:spcPct val="100000"/>
              </a:lnSpc>
              <a:spcBef>
                <a:spcPts val="747"/>
              </a:spcBef>
              <a:spcAft>
                <a:spcPts val="0"/>
              </a:spcAft>
              <a:buClr>
                <a:schemeClr val="dk1"/>
              </a:buClr>
              <a:buSzPts val="3733"/>
              <a:buFont typeface="Arial"/>
              <a:buChar char="–"/>
              <a:defRPr b="0" i="0" sz="37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97954" lvl="3" marL="1828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–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97954" lvl="4" marL="22860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»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97954" lvl="5" marL="27432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97954" lvl="6" marL="32004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97954" lvl="7" marL="36576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97954" lvl="8" marL="4114800" marR="0" rtl="0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b="0" i="0" sz="266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65" name="Google Shape;65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58433" y="198708"/>
            <a:ext cx="556192" cy="2185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8.xml"/><Relationship Id="rId9" Type="http://schemas.openxmlformats.org/officeDocument/2006/relationships/slideLayout" Target="../slideLayouts/slideLayout7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/>
        </p:nvSpPr>
        <p:spPr>
          <a:xfrm>
            <a:off x="11476827" y="257543"/>
            <a:ext cx="1241077" cy="240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|  </a:t>
            </a:r>
            <a:fld id="{00000000-1234-1234-1234-123412341234}" type="slidenum">
              <a:rPr b="0" i="0" lang="en-US" sz="113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1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9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58433" y="198708"/>
            <a:ext cx="556192" cy="218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218566" y="304811"/>
            <a:ext cx="2258261" cy="134956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rit.zoom.us/rec/share/XJjqfrbtqcUA9jiRg0fqeLsY0-Voxh2m__X4R5cbcexmvCmBn_hkx4FrgU9Cq_QW.fpYnIlUFXP1kB_Le?startTime=1646343247000" TargetMode="External"/><Relationship Id="rId4" Type="http://schemas.openxmlformats.org/officeDocument/2006/relationships/hyperlink" Target="https://rit.zoom.us/rec/share/p18mf1cz0KfYfAnvIWwleWYktwKST2tBJ2rqqfiUR-hl4ajaJ4FrIs-PwmGZeFmK.mDC1Y_wW-w2GxQBf?startTime=1647452033000" TargetMode="External"/><Relationship Id="rId5" Type="http://schemas.openxmlformats.org/officeDocument/2006/relationships/hyperlink" Target="https://rit.zoom.us/rec/share/p18mf1cz0KfYfAnvIWwleWYktwKST2tBJ2rqqfiUR-hl4ajaJ4FrIs-PwmGZeFmK.mDC1Y_wW-w2GxQBf?startTime=1647452135000" TargetMode="External"/><Relationship Id="rId6" Type="http://schemas.openxmlformats.org/officeDocument/2006/relationships/image" Target="../media/image9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ocs.google.com/document/d/1xWj9nq6p0SXsacvxHRZmbGom627iw5HXcqec2SLE99k/edit?usp=sharing" TargetMode="External"/><Relationship Id="rId4" Type="http://schemas.openxmlformats.org/officeDocument/2006/relationships/hyperlink" Target="https://docs.google.com/document/d/1X-bbmvRaUegxhkKu4FMLR6WV9x3S-Vvo6wIduxpFSt4/edit?usp=sharing" TargetMode="External"/><Relationship Id="rId5" Type="http://schemas.openxmlformats.org/officeDocument/2006/relationships/hyperlink" Target="https://docs.google.com/document/d/1_XbWrIkD_gwY7kyguoVfYqss8O2GW6yAeT0_H1rU2cs/edit?usp=sharing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"/>
          <p:cNvSpPr txBox="1"/>
          <p:nvPr>
            <p:ph idx="2" type="body"/>
          </p:nvPr>
        </p:nvSpPr>
        <p:spPr>
          <a:xfrm>
            <a:off x="1392290" y="1128111"/>
            <a:ext cx="9731533" cy="184665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</a:pPr>
            <a:r>
              <a:rPr lang="en-US" sz="5000"/>
              <a:t>Using Accessibility Technology to Engage Your Students and Enhance Communication in Your Technical Classroom</a:t>
            </a:r>
            <a:endParaRPr sz="5000"/>
          </a:p>
        </p:txBody>
      </p:sp>
      <p:sp>
        <p:nvSpPr>
          <p:cNvPr id="71" name="Google Shape;71;p1"/>
          <p:cNvSpPr txBox="1"/>
          <p:nvPr>
            <p:ph idx="3" type="body"/>
          </p:nvPr>
        </p:nvSpPr>
        <p:spPr>
          <a:xfrm>
            <a:off x="7154094" y="4768947"/>
            <a:ext cx="4496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lang="en-US"/>
              <a:t>2022 ASEE St. Lawrence Section Annual Conference</a:t>
            </a:r>
            <a:endParaRPr/>
          </a:p>
        </p:txBody>
      </p:sp>
      <p:sp>
        <p:nvSpPr>
          <p:cNvPr id="72" name="Google Shape;72;p1"/>
          <p:cNvSpPr txBox="1"/>
          <p:nvPr>
            <p:ph idx="4" type="body"/>
          </p:nvPr>
        </p:nvSpPr>
        <p:spPr>
          <a:xfrm>
            <a:off x="7154101" y="5565525"/>
            <a:ext cx="5225700" cy="103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000"/>
              <a:t>Kristen Starin, M.S., CCC-SLP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000"/>
              <a:t>Dr. Amanda Picioli, M.E.D., AuD, CCC-A</a:t>
            </a:r>
            <a:endParaRPr sz="2000"/>
          </a:p>
          <a:p>
            <a:pPr indent="0" lvl="0" marL="0" rtl="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en-US" sz="2000"/>
              <a:t>James Mallory, M.S. 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1eeeb95afd_0_0"/>
          <p:cNvSpPr txBox="1"/>
          <p:nvPr>
            <p:ph idx="1" type="body"/>
          </p:nvPr>
        </p:nvSpPr>
        <p:spPr>
          <a:xfrm>
            <a:off x="0" y="5503226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i="0"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145" name="Google Shape;145;g11eeeb95afd_0_0"/>
          <p:cNvSpPr txBox="1"/>
          <p:nvPr>
            <p:ph idx="2" type="body"/>
          </p:nvPr>
        </p:nvSpPr>
        <p:spPr>
          <a:xfrm>
            <a:off x="272085" y="863428"/>
            <a:ext cx="11589900" cy="46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/>
              <a:t>Zoom - Auto Captioning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0" lang="en-US" sz="2500"/>
              <a:t>Demo video 1: Utilizing Zoom to record video of presenter with captions: </a:t>
            </a:r>
            <a:r>
              <a:rPr i="0" lang="en-US" sz="2500" u="sng">
                <a:solidFill>
                  <a:schemeClr val="hlink"/>
                </a:solidFill>
                <a:hlinkClick r:id="rId3"/>
              </a:rPr>
              <a:t>Demo Video 1</a:t>
            </a:r>
            <a:endParaRPr i="0" sz="25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0" lang="en-US" sz="2500"/>
              <a:t>Demo video 2: Utilizing Zoom to caption a slideshow presentation:</a:t>
            </a:r>
            <a:r>
              <a:rPr i="0" lang="en-US" sz="2500" u="sng">
                <a:solidFill>
                  <a:schemeClr val="hlink"/>
                </a:solidFill>
                <a:hlinkClick r:id="rId4"/>
              </a:rPr>
              <a:t>Demo Video 2</a:t>
            </a:r>
            <a:endParaRPr i="0" sz="2500"/>
          </a:p>
          <a:p>
            <a:pPr indent="-3873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i="0" lang="en-US" sz="2500"/>
              <a:t>Demo video 3: Utilizing Zoom to caption a video and slideshow presentation: </a:t>
            </a:r>
            <a:r>
              <a:rPr i="0" lang="en-US" sz="2500" u="sng">
                <a:solidFill>
                  <a:schemeClr val="hlink"/>
                </a:solidFill>
                <a:hlinkClick r:id="rId5"/>
              </a:rPr>
              <a:t>Demo Video 3</a:t>
            </a:r>
            <a:endParaRPr i="0" sz="25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i="0" sz="1500"/>
          </a:p>
        </p:txBody>
      </p:sp>
      <p:pic>
        <p:nvPicPr>
          <p:cNvPr id="146" name="Google Shape;146;g11eeeb95afd_0_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49771" y="760171"/>
            <a:ext cx="1550250" cy="155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1eeb52790c_0_0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8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11eeb52790c_0_0"/>
          <p:cNvSpPr txBox="1"/>
          <p:nvPr>
            <p:ph idx="2" type="body"/>
          </p:nvPr>
        </p:nvSpPr>
        <p:spPr>
          <a:xfrm>
            <a:off x="272085" y="863428"/>
            <a:ext cx="11589900" cy="4639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853"/>
              </a:spcBef>
              <a:spcAft>
                <a:spcPts val="0"/>
              </a:spcAft>
              <a:buNone/>
            </a:pPr>
            <a:r>
              <a:rPr lang="en-US"/>
              <a:t>Reference Links from posted extended abstract</a:t>
            </a:r>
            <a:endParaRPr/>
          </a:p>
          <a:p>
            <a:pPr indent="0" lvl="0" marL="0" rtl="0" algn="ctr">
              <a:spcBef>
                <a:spcPts val="853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853"/>
              </a:spcBef>
              <a:spcAft>
                <a:spcPts val="0"/>
              </a:spcAft>
              <a:buNone/>
            </a:pPr>
            <a:r>
              <a:rPr i="0" lang="en-US" sz="3067" u="sng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Accessibility Features Resource</a:t>
            </a:r>
            <a:endParaRPr i="0" sz="3067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53"/>
              </a:spcBef>
              <a:spcAft>
                <a:spcPts val="0"/>
              </a:spcAft>
              <a:buNone/>
            </a:pPr>
            <a:r>
              <a:rPr i="0" lang="en-US" sz="3067" u="sng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Microsoft Translator Accessibility Features Resources</a:t>
            </a:r>
            <a:endParaRPr i="0" sz="3067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853"/>
              </a:spcBef>
              <a:spcAft>
                <a:spcPts val="0"/>
              </a:spcAft>
              <a:buNone/>
            </a:pPr>
            <a:r>
              <a:rPr i="0" lang="en-US" sz="3067" u="sng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Zoom Accessibility Features Resource</a:t>
            </a:r>
            <a:endParaRPr i="0" sz="3067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"/>
          <p:cNvSpPr txBox="1"/>
          <p:nvPr>
            <p:ph idx="1" type="body"/>
          </p:nvPr>
        </p:nvSpPr>
        <p:spPr>
          <a:xfrm>
            <a:off x="167835" y="818133"/>
            <a:ext cx="11589900" cy="12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lang="en-US"/>
              <a:t>Thank you!</a:t>
            </a:r>
            <a:endParaRPr/>
          </a:p>
          <a:p>
            <a:pPr indent="457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lang="en-US" sz="6600"/>
              <a:t>Questions?</a:t>
            </a:r>
            <a:endParaRPr sz="6600"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</a:pPr>
            <a:r>
              <a:rPr lang="en-US" sz="6600"/>
              <a:t>Ideas or suggestions to share..</a:t>
            </a:r>
            <a:endParaRPr sz="6600"/>
          </a:p>
        </p:txBody>
      </p:sp>
      <p:sp>
        <p:nvSpPr>
          <p:cNvPr id="159" name="Google Shape;159;p8"/>
          <p:cNvSpPr txBox="1"/>
          <p:nvPr/>
        </p:nvSpPr>
        <p:spPr>
          <a:xfrm>
            <a:off x="547825" y="5293600"/>
            <a:ext cx="6659700" cy="12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Kristen Starin, M.S., CCC-SLP: kasnca@rit.edu</a:t>
            </a:r>
            <a:endParaRPr sz="2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Dr. Amanda Picioli, M.E.D., AuD, CCC-A: aldnca@rit.edu</a:t>
            </a:r>
            <a:endParaRPr sz="2000"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44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lt1"/>
                </a:solidFill>
              </a:rPr>
              <a:t>James Mallory, M.S.:  jrmnet@rit.edu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"/>
          <p:cNvSpPr txBox="1"/>
          <p:nvPr>
            <p:ph idx="2" type="body"/>
          </p:nvPr>
        </p:nvSpPr>
        <p:spPr>
          <a:xfrm>
            <a:off x="4336704" y="1741012"/>
            <a:ext cx="7525333" cy="6229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Objectives for today’s presentation</a:t>
            </a:r>
            <a:endParaRPr/>
          </a:p>
        </p:txBody>
      </p:sp>
      <p:sp>
        <p:nvSpPr>
          <p:cNvPr id="78" name="Google Shape;78;p2"/>
          <p:cNvSpPr txBox="1"/>
          <p:nvPr>
            <p:ph idx="3" type="body"/>
          </p:nvPr>
        </p:nvSpPr>
        <p:spPr>
          <a:xfrm>
            <a:off x="4328701" y="2560825"/>
            <a:ext cx="7533337" cy="29491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97954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Char char="▪"/>
            </a:pPr>
            <a:r>
              <a:rPr lang="en-US"/>
              <a:t>To explore various apps, software and their features</a:t>
            </a:r>
            <a:endParaRPr/>
          </a:p>
          <a:p>
            <a:pPr indent="-397954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Char char="▪"/>
            </a:pPr>
            <a:r>
              <a:rPr lang="en-US"/>
              <a:t>To understand the practical applications for the technical classroom</a:t>
            </a:r>
            <a:endParaRPr/>
          </a:p>
          <a:p>
            <a:pPr indent="-397954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Char char="▪"/>
            </a:pPr>
            <a:r>
              <a:rPr lang="en-US"/>
              <a:t>To interact with the apps and software to enhance learning</a:t>
            </a:r>
            <a:endParaRPr/>
          </a:p>
        </p:txBody>
      </p:sp>
      <p:pic>
        <p:nvPicPr>
          <p:cNvPr id="79" name="Google Shape;7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556" y="1998856"/>
            <a:ext cx="3938325" cy="2620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28e58e129_0_0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85" name="Google Shape;85;g1028e58e129_0_0"/>
          <p:cNvSpPr txBox="1"/>
          <p:nvPr>
            <p:ph idx="2" type="body"/>
          </p:nvPr>
        </p:nvSpPr>
        <p:spPr>
          <a:xfrm>
            <a:off x="272085" y="958452"/>
            <a:ext cx="11589900" cy="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33"/>
              <a:buNone/>
            </a:pPr>
            <a:r>
              <a:rPr lang="en-US"/>
              <a:t>Current Issues in Classroom Communication</a:t>
            </a:r>
            <a:endParaRPr/>
          </a:p>
        </p:txBody>
      </p:sp>
      <p:sp>
        <p:nvSpPr>
          <p:cNvPr id="86" name="Google Shape;86;g1028e58e129_0_0"/>
          <p:cNvSpPr txBox="1"/>
          <p:nvPr>
            <p:ph idx="3" type="body"/>
          </p:nvPr>
        </p:nvSpPr>
        <p:spPr>
          <a:xfrm>
            <a:off x="272085" y="1744225"/>
            <a:ext cx="11589900" cy="37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Diverse expressive and receptive communication</a:t>
            </a:r>
            <a:endParaRPr/>
          </a:p>
          <a:p>
            <a:pPr indent="-397954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67"/>
              <a:buChar char="•"/>
            </a:pPr>
            <a:r>
              <a:rPr lang="en-US"/>
              <a:t>Both for students and instructors</a:t>
            </a:r>
            <a:endParaRPr/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The use of masks and other PPE, physical distancing</a:t>
            </a:r>
            <a:endParaRPr/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Shortage of access services</a:t>
            </a:r>
            <a:endParaRPr/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Distraction caused by phones and laptops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28e58e129_0_83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92" name="Google Shape;92;g1028e58e129_0_83"/>
          <p:cNvSpPr txBox="1"/>
          <p:nvPr>
            <p:ph idx="2" type="body"/>
          </p:nvPr>
        </p:nvSpPr>
        <p:spPr>
          <a:xfrm>
            <a:off x="272085" y="958452"/>
            <a:ext cx="11589900" cy="69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33"/>
              <a:buNone/>
            </a:pPr>
            <a:r>
              <a:rPr lang="en-US"/>
              <a:t>How do we address these issues?</a:t>
            </a:r>
            <a:endParaRPr/>
          </a:p>
        </p:txBody>
      </p:sp>
      <p:sp>
        <p:nvSpPr>
          <p:cNvPr id="93" name="Google Shape;93;g1028e58e129_0_83"/>
          <p:cNvSpPr txBox="1"/>
          <p:nvPr>
            <p:ph idx="3" type="body"/>
          </p:nvPr>
        </p:nvSpPr>
        <p:spPr>
          <a:xfrm>
            <a:off x="272085" y="1744225"/>
            <a:ext cx="11589900" cy="37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Technology!</a:t>
            </a:r>
            <a:endParaRPr/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Use smartphones as a tool rather than a distraction</a:t>
            </a:r>
            <a:endParaRPr/>
          </a:p>
          <a:p>
            <a:pPr indent="-4318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▪"/>
            </a:pPr>
            <a:r>
              <a:rPr lang="en-US"/>
              <a:t>Creative application of various technologies to support student-teacher, teacher-student, and student-student communication, and reduce the distraction caused by tech.</a:t>
            </a:r>
            <a:endParaRPr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"/>
          <p:cNvSpPr txBox="1"/>
          <p:nvPr>
            <p:ph idx="1" type="body"/>
          </p:nvPr>
        </p:nvSpPr>
        <p:spPr>
          <a:xfrm>
            <a:off x="0" y="5511801"/>
            <a:ext cx="12192000" cy="14012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Font typeface="Arial"/>
              <a:buNone/>
            </a:pPr>
            <a:r>
              <a:rPr lang="en-US"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Comments:</a:t>
            </a:r>
            <a:endParaRPr sz="2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-Works best with a separate microphone - not the built in microphone in a laptop - especially if you move around while teaching</a:t>
            </a:r>
            <a:endParaRPr i="0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Must be using Chrome Browser to work - cannot use Safari, Firefox, Edge, etc. </a:t>
            </a:r>
            <a:endParaRPr i="0" sz="1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99" name="Google Shape;99;p4"/>
          <p:cNvSpPr txBox="1"/>
          <p:nvPr>
            <p:ph idx="2" type="body"/>
          </p:nvPr>
        </p:nvSpPr>
        <p:spPr>
          <a:xfrm>
            <a:off x="272085" y="863428"/>
            <a:ext cx="11589952" cy="46399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/>
              <a:t>Google Slides - Auto Captioning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1800"/>
          </a:p>
        </p:txBody>
      </p:sp>
      <p:graphicFrame>
        <p:nvGraphicFramePr>
          <p:cNvPr id="100" name="Google Shape;100;p4"/>
          <p:cNvGraphicFramePr/>
          <p:nvPr/>
        </p:nvGraphicFramePr>
        <p:xfrm>
          <a:off x="923550" y="22790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3184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Auto-transcribe live captioning for the speaker/presenter</a:t>
                      </a:r>
                      <a:endParaRPr sz="15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cap="none" strike="noStrike"/>
                        <a:t>-</a:t>
                      </a:r>
                      <a:r>
                        <a:rPr lang="en-US" sz="1500" u="none" cap="none" strike="noStrike"/>
                        <a:t>Captions appear right on the slides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-Can adjust the size of the captions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 </a:t>
                      </a: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It won't caption swear words (phew!) or ‘umms’ and ‘ahhs’</a:t>
                      </a:r>
                      <a:endParaRPr sz="15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-Works well if you are already using spoken communication to present/teach</a:t>
                      </a:r>
                      <a:endParaRPr sz="15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-Imperfect accuracy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-Captions disappear too quickly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-Have to go into Google Slides, can’t do right from MyCourses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-Is not interactive (students can’t reply)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-Does not appear on a students’ individual device - only on the presentation screen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-Only captions in English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 </a:t>
                      </a: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It does not save the results as a transcript, it captions and then they're gone</a:t>
                      </a:r>
                      <a:endParaRPr sz="15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</a:rPr>
                        <a:t>-Not helpful if the presenter does not use voice</a:t>
                      </a:r>
                      <a:endParaRPr sz="1500" u="none" cap="none" strike="noStrike">
                        <a:solidFill>
                          <a:schemeClr val="dk1"/>
                        </a:solidFill>
                        <a:highlight>
                          <a:srgbClr val="FFFFFF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01" name="Google Shape;101;p4"/>
          <p:cNvGraphicFramePr/>
          <p:nvPr/>
        </p:nvGraphicFramePr>
        <p:xfrm>
          <a:off x="923550" y="1854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Feature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Pros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Cons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02" name="Google Shape;10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3550" y="617600"/>
            <a:ext cx="1207525" cy="1207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04a3db5d1b_0_8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Comments:</a:t>
            </a:r>
            <a:endParaRPr sz="2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0"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--Can be helpful if videos are NOT captioned ahead of time</a:t>
            </a:r>
            <a:endParaRPr i="0"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i="0"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108" name="Google Shape;108;g104a3db5d1b_0_8"/>
          <p:cNvSpPr txBox="1"/>
          <p:nvPr>
            <p:ph idx="2" type="body"/>
          </p:nvPr>
        </p:nvSpPr>
        <p:spPr>
          <a:xfrm>
            <a:off x="272085" y="863428"/>
            <a:ext cx="11589900" cy="46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/>
          </a:p>
          <a:p>
            <a:pPr indent="45720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/>
              <a:t>Google Chrome Auto Captioning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1800"/>
          </a:p>
        </p:txBody>
      </p:sp>
      <p:graphicFrame>
        <p:nvGraphicFramePr>
          <p:cNvPr id="109" name="Google Shape;109;g104a3db5d1b_0_8"/>
          <p:cNvGraphicFramePr/>
          <p:nvPr/>
        </p:nvGraphicFramePr>
        <p:xfrm>
          <a:off x="805550" y="3091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14037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-Extension/plug-in that will auto-caption audio within the web browser</a:t>
                      </a:r>
                      <a:endParaRPr sz="19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-Can adjust the size, font color, background color, font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-Comes up automatically, do not need to open each time</a:t>
                      </a:r>
                      <a:endParaRPr sz="15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-Imperfect Accuracy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-May pop up when you don’t want/need it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-Does not caption live speech/voice, only what is within the browser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-Must use in Google Chrome</a:t>
                      </a:r>
                      <a:endParaRPr sz="15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10" name="Google Shape;110;g104a3db5d1b_0_8"/>
          <p:cNvGraphicFramePr/>
          <p:nvPr/>
        </p:nvGraphicFramePr>
        <p:xfrm>
          <a:off x="805550" y="2621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Feature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Pros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Cons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1" name="Google Shape;111;g104a3db5d1b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5547" y="863422"/>
            <a:ext cx="1632000" cy="163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04a3db5d1b_0_22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Comments:</a:t>
            </a:r>
            <a:endParaRPr sz="2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0"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to use a separate browser/window to keep it running. Have to consider logistics for the classroom.</a:t>
            </a:r>
            <a:endParaRPr i="0"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0"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Students can join via QR code or Conversation Code for quick access with little set up time</a:t>
            </a:r>
            <a:endParaRPr i="0"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i="0" lang="en-US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**IF you have a Microsoft 365 account you can utilize this feature within PowerPoint as a Live Presentation - similar to Google Slides Auto Captioning</a:t>
            </a:r>
            <a:endParaRPr/>
          </a:p>
        </p:txBody>
      </p:sp>
      <p:sp>
        <p:nvSpPr>
          <p:cNvPr id="117" name="Google Shape;117;g104a3db5d1b_0_22"/>
          <p:cNvSpPr txBox="1"/>
          <p:nvPr>
            <p:ph idx="2" type="body"/>
          </p:nvPr>
        </p:nvSpPr>
        <p:spPr>
          <a:xfrm>
            <a:off x="1040285" y="601853"/>
            <a:ext cx="11589900" cy="46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 sz="4066"/>
              <a:t>Microsoft Translator - Auto Captioning</a:t>
            </a:r>
            <a:endParaRPr sz="4066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1800"/>
          </a:p>
        </p:txBody>
      </p:sp>
      <p:graphicFrame>
        <p:nvGraphicFramePr>
          <p:cNvPr id="118" name="Google Shape;118;g104a3db5d1b_0_22"/>
          <p:cNvGraphicFramePr/>
          <p:nvPr/>
        </p:nvGraphicFramePr>
        <p:xfrm>
          <a:off x="849775" y="282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2221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-Auto-transcribe live captioning for the speaker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-Can be used interactively - students can voice or type responses that will appear in the conversation real-time</a:t>
                      </a:r>
                      <a:endParaRPr sz="19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-Students can join on their own devices (laptop, phone, etc.)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-Student names will be linked with their comments/voice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-Students can change the language to match their L1 or preferred receptive language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-Students can use voice or written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>
                          <a:solidFill>
                            <a:schemeClr val="dk1"/>
                          </a:solidFill>
                        </a:rPr>
                        <a:t>-Can “learn” to improve accuracy</a:t>
                      </a:r>
                      <a:endParaRPr sz="15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 </a:t>
                      </a:r>
                      <a:endParaRPr sz="19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-Imperfect accuracy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-Need a Microsoft account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-Can’t overlay on top of your slideshow if presenting/teaching**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19" name="Google Shape;119;g104a3db5d1b_0_22"/>
          <p:cNvGraphicFramePr/>
          <p:nvPr/>
        </p:nvGraphicFramePr>
        <p:xfrm>
          <a:off x="849775" y="23966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63500"/>
                <a:gridCol w="3463500"/>
                <a:gridCol w="3360000"/>
              </a:tblGrid>
              <a:tr h="429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Feature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Pros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Cons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20" name="Google Shape;120;g104a3db5d1b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9775" y="863425"/>
            <a:ext cx="1401300" cy="140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18537986bd_0_0"/>
          <p:cNvSpPr txBox="1"/>
          <p:nvPr>
            <p:ph idx="1" type="body"/>
          </p:nvPr>
        </p:nvSpPr>
        <p:spPr>
          <a:xfrm>
            <a:off x="0" y="5511801"/>
            <a:ext cx="12192000" cy="1401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853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118537986bd_0_0"/>
          <p:cNvSpPr txBox="1"/>
          <p:nvPr>
            <p:ph idx="2" type="body"/>
          </p:nvPr>
        </p:nvSpPr>
        <p:spPr>
          <a:xfrm>
            <a:off x="272085" y="863428"/>
            <a:ext cx="11589900" cy="4639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66"/>
              <a:t>         </a:t>
            </a:r>
            <a:endParaRPr sz="4066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66"/>
              <a:t>          Microsoft Translator - Auto Captioning</a:t>
            </a:r>
            <a:endParaRPr sz="4066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66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66"/>
          </a:p>
        </p:txBody>
      </p:sp>
      <p:pic>
        <p:nvPicPr>
          <p:cNvPr id="128" name="Google Shape;128;g118537986b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9775" y="863425"/>
            <a:ext cx="1401300" cy="1401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118537986bd_0_0"/>
          <p:cNvSpPr txBox="1"/>
          <p:nvPr/>
        </p:nvSpPr>
        <p:spPr>
          <a:xfrm>
            <a:off x="707500" y="2462100"/>
            <a:ext cx="100746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Noto Sans Symbols"/>
              <a:buChar char="▪"/>
            </a:pPr>
            <a:r>
              <a:rPr lang="en-US" sz="3200">
                <a:solidFill>
                  <a:schemeClr val="dk1"/>
                </a:solidFill>
              </a:rPr>
              <a:t>Join us!</a:t>
            </a:r>
            <a:endParaRPr sz="3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b="1" sz="4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                 </a:t>
            </a:r>
            <a:r>
              <a:rPr b="1" lang="en-US" sz="4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RXYCH</a:t>
            </a:r>
            <a:endParaRPr sz="4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</a:endParaRPr>
          </a:p>
        </p:txBody>
      </p:sp>
      <p:pic>
        <p:nvPicPr>
          <p:cNvPr id="130" name="Google Shape;130;g118537986bd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8375" y="2340925"/>
            <a:ext cx="3100800" cy="310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4a3db5d1b_0_55"/>
          <p:cNvSpPr txBox="1"/>
          <p:nvPr>
            <p:ph idx="1" type="body"/>
          </p:nvPr>
        </p:nvSpPr>
        <p:spPr>
          <a:xfrm>
            <a:off x="0" y="5503226"/>
            <a:ext cx="12192000" cy="1401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 sz="2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Comments:</a:t>
            </a:r>
            <a:endParaRPr sz="2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i="0" sz="19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67"/>
              <a:buNone/>
            </a:pPr>
            <a:r>
              <a:t/>
            </a:r>
            <a:endParaRPr/>
          </a:p>
        </p:txBody>
      </p:sp>
      <p:sp>
        <p:nvSpPr>
          <p:cNvPr id="136" name="Google Shape;136;g104a3db5d1b_0_55"/>
          <p:cNvSpPr txBox="1"/>
          <p:nvPr>
            <p:ph idx="2" type="body"/>
          </p:nvPr>
        </p:nvSpPr>
        <p:spPr>
          <a:xfrm>
            <a:off x="272085" y="863428"/>
            <a:ext cx="11589900" cy="46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rPr lang="en-US"/>
              <a:t>Zoom - Auto Captioning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4767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67"/>
              <a:buNone/>
            </a:pPr>
            <a:r>
              <a:t/>
            </a:r>
            <a:endParaRPr sz="23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t/>
            </a:r>
            <a:endParaRPr i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500"/>
              <a:t>-A live, human captionist, can be assigned to caption Zoom meetings, or auto-transcription can be enabled</a:t>
            </a:r>
            <a:endParaRPr i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0" lang="en-US" sz="1500"/>
              <a:t>-Auto-transcript can be used to caption presentation videos for students or instructors</a:t>
            </a:r>
            <a:endParaRPr i="0" sz="1500"/>
          </a:p>
        </p:txBody>
      </p:sp>
      <p:graphicFrame>
        <p:nvGraphicFramePr>
          <p:cNvPr id="137" name="Google Shape;137;g104a3db5d1b_0_55"/>
          <p:cNvGraphicFramePr/>
          <p:nvPr/>
        </p:nvGraphicFramePr>
        <p:xfrm>
          <a:off x="849775" y="2826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29000"/>
                <a:gridCol w="3429000"/>
                <a:gridCol w="3429000"/>
              </a:tblGrid>
              <a:tr h="2221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-Host of the meeting can enable auto-transcription in meetings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-A live captionist can be assigned (CPrint)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-The auto-captioning will appear on all participants screens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-Transcript can be saved to review later</a:t>
                      </a:r>
                      <a:endParaRPr sz="15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/>
                        <a:t>-Transcript is searchable</a:t>
                      </a:r>
                      <a:endParaRPr sz="1500" u="none" cap="none" strike="noStrike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-Imperfect accuracy of auto-captioning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-Some lag/delay in live captioning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-Small text size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lang="en-US" sz="1500" u="none" cap="none" strike="noStrike">
                          <a:solidFill>
                            <a:schemeClr val="dk1"/>
                          </a:solidFill>
                        </a:rPr>
                        <a:t>-If Zoom freezes, the captioning will as well</a:t>
                      </a:r>
                      <a:endParaRPr sz="15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138" name="Google Shape;138;g104a3db5d1b_0_55"/>
          <p:cNvGraphicFramePr/>
          <p:nvPr/>
        </p:nvGraphicFramePr>
        <p:xfrm>
          <a:off x="849775" y="23966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{CE6B7EBF-535F-407B-9D9E-17A7DD748509}</a:tableStyleId>
              </a:tblPr>
              <a:tblGrid>
                <a:gridCol w="3463500"/>
                <a:gridCol w="3463500"/>
                <a:gridCol w="3360000"/>
              </a:tblGrid>
              <a:tr h="429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Feature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Pros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-US" sz="1700" u="none" cap="none" strike="noStrike"/>
                        <a:t>Cons</a:t>
                      </a:r>
                      <a:endParaRPr b="1" sz="1700" u="none" cap="none" strike="noStrike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39" name="Google Shape;139;g104a3db5d1b_0_5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9771" y="760171"/>
            <a:ext cx="1550250" cy="155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IT">
  <a:themeElements>
    <a:clrScheme name="RIT">
      <a:dk1>
        <a:srgbClr val="000000"/>
      </a:dk1>
      <a:lt1>
        <a:srgbClr val="FFFFFF"/>
      </a:lt1>
      <a:dk2>
        <a:srgbClr val="6F706F"/>
      </a:dk2>
      <a:lt2>
        <a:srgbClr val="E7E6E6"/>
      </a:lt2>
      <a:accent1>
        <a:srgbClr val="F66900"/>
      </a:accent1>
      <a:accent2>
        <a:srgbClr val="F6BD00"/>
      </a:accent2>
      <a:accent3>
        <a:srgbClr val="C4D500"/>
      </a:accent3>
      <a:accent4>
        <a:srgbClr val="009CBD"/>
      </a:accent4>
      <a:accent5>
        <a:srgbClr val="7D54C7"/>
      </a:accent5>
      <a:accent6>
        <a:srgbClr val="70AD47"/>
      </a:accent6>
      <a:hlink>
        <a:srgbClr val="D64900"/>
      </a:hlink>
      <a:folHlink>
        <a:srgbClr val="71747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2021-11-22T19:47:22Z</dcterms:created>
  <dc:creator>Kristen Starin</dc:creator>
</cp:coreProperties>
</file>