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87W/uq+BBTQ1JSSbIneW1ZKub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ntec.org/robotics-manufacturing/#:~:text=Robots%20are%20used%20in%20manufacturing,be%20harmful%20to%20human%20worker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obots.ieee.org/learn/activities/robots-activity-sheets.pdf" TargetMode="External"/><Relationship Id="rId3" Type="http://schemas.openxmlformats.org/officeDocument/2006/relationships/hyperlink" Target="https://robots.ieee.org/learn/activities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e66624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77e66624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883eba41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c883eba417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883eba41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c883eba417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883eba41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" name="Google Shape;161;gc883eba417_1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7e66624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77e66624e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aac0819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https://mantec.org/robotics-manufacturing/#:~:text=Robots%20are%20used%20in%20manufacturing,be%20harmful%20to%20human%20workers</a:t>
            </a:r>
            <a:r>
              <a:rPr lang="en-US"/>
              <a:t>. </a:t>
            </a:r>
            <a:endParaRPr/>
          </a:p>
        </p:txBody>
      </p:sp>
      <p:sp>
        <p:nvSpPr>
          <p:cNvPr id="96" name="Google Shape;96;gcaac08192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e66624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https://robots.ieee.org/learn/activities/robots-activity-sheets.pdf</a:t>
            </a:r>
            <a:r>
              <a:rPr lang="en-US"/>
              <a:t>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https://robots.ieee.org/learn/activities/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Older kids: design a robot based on situation</a:t>
            </a:r>
            <a:endParaRPr/>
          </a:p>
        </p:txBody>
      </p:sp>
      <p:sp>
        <p:nvSpPr>
          <p:cNvPr id="104" name="Google Shape;104;g77e66624e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669ef0f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c669ef0f1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e6662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77e66624e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8724644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c87246447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1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7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7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8wHJjLMnikU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STEM &amp; Industrial Engineering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5373293"/>
            <a:ext cx="7724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>
                <a:solidFill>
                  <a:srgbClr val="F76902"/>
                </a:solidFill>
              </a:rPr>
              <a:t>Robotics</a:t>
            </a:r>
            <a:r>
              <a:rPr lang="en-US">
                <a:solidFill>
                  <a:srgbClr val="F76902"/>
                </a:solidFill>
              </a:rPr>
              <a:t>: Grades K-5</a:t>
            </a:r>
            <a:endParaRPr>
              <a:solidFill>
                <a:srgbClr val="F76902"/>
              </a:solidFill>
            </a:endParaRPr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0" y="1275725"/>
            <a:ext cx="95370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Robots in Manufacturing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e66624e7_0_19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4: </a:t>
            </a:r>
            <a:r>
              <a:rPr lang="en-US" sz="2767">
                <a:solidFill>
                  <a:schemeClr val="dk2"/>
                </a:solidFill>
              </a:rPr>
              <a:t>Robot </a:t>
            </a:r>
            <a:r>
              <a:rPr lang="en-US" sz="2767">
                <a:solidFill>
                  <a:schemeClr val="dk2"/>
                </a:solidFill>
              </a:rPr>
              <a:t>face off! Which of the robots below would you want to have?</a:t>
            </a:r>
            <a:endParaRPr sz="2767"/>
          </a:p>
        </p:txBody>
      </p:sp>
      <p:pic>
        <p:nvPicPr>
          <p:cNvPr id="144" name="Google Shape;144;g77e66624e7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900" y="1143600"/>
            <a:ext cx="6689050" cy="5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77e66624e7_0_19"/>
          <p:cNvSpPr txBox="1"/>
          <p:nvPr>
            <p:ph idx="1" type="body"/>
          </p:nvPr>
        </p:nvSpPr>
        <p:spPr>
          <a:xfrm>
            <a:off x="7651225" y="1983025"/>
            <a:ext cx="4359300" cy="3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</a:rPr>
              <a:t>Analysis:</a:t>
            </a:r>
            <a:endParaRPr sz="2400" u="sng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What are 3 things you think the robot you picked can do?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1.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2.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3.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883eba417_1_2"/>
          <p:cNvSpPr txBox="1"/>
          <p:nvPr>
            <p:ph idx="2" type="body"/>
          </p:nvPr>
        </p:nvSpPr>
        <p:spPr>
          <a:xfrm>
            <a:off x="130350" y="483350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5: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How do robots move?</a:t>
            </a:r>
            <a:endParaRPr sz="2767"/>
          </a:p>
        </p:txBody>
      </p:sp>
      <p:pic>
        <p:nvPicPr>
          <p:cNvPr id="151" name="Google Shape;151;gc883eba417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50" y="949775"/>
            <a:ext cx="6147425" cy="59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c883eba417_1_2"/>
          <p:cNvSpPr txBox="1"/>
          <p:nvPr>
            <p:ph idx="1" type="body"/>
          </p:nvPr>
        </p:nvSpPr>
        <p:spPr>
          <a:xfrm>
            <a:off x="6874550" y="2342238"/>
            <a:ext cx="48585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</a:rPr>
              <a:t>Analysis:</a:t>
            </a:r>
            <a:endParaRPr sz="2400" u="sng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Do you think some of these robots can move in more ways than one? Which robots?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If you were to make a robot that could move in all of these places, what would it need to move?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883eba417_1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6: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Create your own robot!</a:t>
            </a:r>
            <a:endParaRPr sz="2767"/>
          </a:p>
          <a:p>
            <a:pPr indent="-404304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-"/>
            </a:pPr>
            <a:r>
              <a:rPr lang="en-US" sz="2767"/>
              <a:t>Now that you’ve learned about robots, think of a reason you would need a robot. Draw that robot below!</a:t>
            </a:r>
            <a:endParaRPr sz="2767"/>
          </a:p>
        </p:txBody>
      </p:sp>
      <p:pic>
        <p:nvPicPr>
          <p:cNvPr id="158" name="Google Shape;158;gc883eba417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700" y="1949675"/>
            <a:ext cx="5486400" cy="49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883eba417_1_27"/>
          <p:cNvSpPr txBox="1"/>
          <p:nvPr>
            <p:ph idx="2" type="body"/>
          </p:nvPr>
        </p:nvSpPr>
        <p:spPr>
          <a:xfrm>
            <a:off x="165250" y="665125"/>
            <a:ext cx="11931300" cy="60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7: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Reflection: answer the questions about today’s activity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●"/>
            </a:pPr>
            <a:r>
              <a:rPr lang="en-US" sz="2767"/>
              <a:t>What do you like or dislike about this technology?</a:t>
            </a:r>
            <a:endParaRPr sz="2767"/>
          </a:p>
          <a:p>
            <a:pPr indent="-404304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○"/>
            </a:pPr>
            <a:r>
              <a:rPr lang="en-US" sz="2767"/>
              <a:t>List here:</a:t>
            </a:r>
            <a:endParaRPr sz="2767"/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Likes:					Dislikes:</a:t>
            </a:r>
            <a:endParaRPr sz="2767"/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1]							1]</a:t>
            </a:r>
            <a:endParaRPr sz="2767"/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2]							2]</a:t>
            </a:r>
            <a:endParaRPr sz="2767"/>
          </a:p>
          <a:p>
            <a:pPr indent="0" lvl="0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3]							3]</a:t>
            </a:r>
            <a:endParaRPr sz="2767"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67"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67"/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●"/>
            </a:pPr>
            <a:r>
              <a:rPr lang="en-US" sz="2767"/>
              <a:t>Do you think that robots are important to helping people?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●"/>
            </a:pPr>
            <a:r>
              <a:rPr lang="en-US" sz="2767"/>
              <a:t>How would you make the activity better?</a:t>
            </a:r>
            <a:endParaRPr sz="2767"/>
          </a:p>
        </p:txBody>
      </p:sp>
      <p:pic>
        <p:nvPicPr>
          <p:cNvPr id="164" name="Google Shape;164;gc883eba417_1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80730" y="4684925"/>
            <a:ext cx="1624920" cy="19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c883eba417_1_27"/>
          <p:cNvSpPr/>
          <p:nvPr/>
        </p:nvSpPr>
        <p:spPr>
          <a:xfrm rot="5400000">
            <a:off x="10391224" y="4101577"/>
            <a:ext cx="541500" cy="3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c883eba417_1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5413" y="1804025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e66624e7_0_4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b="1" lang="en-US" sz="3466">
                <a:solidFill>
                  <a:schemeClr val="dk2"/>
                </a:solidFill>
              </a:rPr>
              <a:t>Congratulations!</a:t>
            </a:r>
            <a:endParaRPr b="1" sz="3466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3466">
                <a:solidFill>
                  <a:schemeClr val="dk2"/>
                </a:solidFill>
              </a:rPr>
              <a:t>You have learned about robots in manufacturing!</a:t>
            </a:r>
            <a:endParaRPr sz="3466">
              <a:solidFill>
                <a:schemeClr val="dk2"/>
              </a:solidFill>
            </a:endParaRPr>
          </a:p>
        </p:txBody>
      </p:sp>
      <p:pic>
        <p:nvPicPr>
          <p:cNvPr id="172" name="Google Shape;172;g77e66624e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900" y="1937525"/>
            <a:ext cx="7102201" cy="4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25" y="1746975"/>
            <a:ext cx="1682025" cy="1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6225" y="4490301"/>
            <a:ext cx="2240101" cy="2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719854" y="683387"/>
            <a:ext cx="7525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Industrial Engineering!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5419575" y="479700"/>
            <a:ext cx="6772500" cy="29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971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None/>
            </a:pPr>
            <a:r>
              <a:rPr lang="en-US" sz="2467"/>
              <a:t>These are all areas of Industrial Engineering. Where do robots &amp; robotics fit in this?</a:t>
            </a:r>
            <a:endParaRPr sz="2467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50" y="1306175"/>
            <a:ext cx="10752298" cy="543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 rot="1979408">
            <a:off x="682229" y="2869348"/>
            <a:ext cx="6770316" cy="3189654"/>
          </a:xfrm>
          <a:prstGeom prst="ellipse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are robots?</a:t>
            </a:r>
            <a:endParaRPr/>
          </a:p>
        </p:txBody>
      </p:sp>
      <p:sp>
        <p:nvSpPr>
          <p:cNvPr id="91" name="Google Shape;91;p3"/>
          <p:cNvSpPr txBox="1"/>
          <p:nvPr>
            <p:ph idx="3" type="body"/>
          </p:nvPr>
        </p:nvSpPr>
        <p:spPr>
          <a:xfrm>
            <a:off x="272076" y="1744225"/>
            <a:ext cx="41733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A robot is a machine capable of doing many difficult actions automatically, and is programmable by a computer. Robots are also not just the ones you see in movies!</a:t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Click on the image to watch the video!</a:t>
            </a:r>
            <a:endParaRPr sz="2500"/>
          </a:p>
        </p:txBody>
      </p:sp>
      <p:sp>
        <p:nvSpPr>
          <p:cNvPr id="92" name="Google Shape;92;p3"/>
          <p:cNvSpPr/>
          <p:nvPr/>
        </p:nvSpPr>
        <p:spPr>
          <a:xfrm>
            <a:off x="1569900" y="5982150"/>
            <a:ext cx="975000" cy="39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375" y="1654813"/>
            <a:ext cx="7415250" cy="48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aac081927_0_0"/>
          <p:cNvSpPr txBox="1"/>
          <p:nvPr>
            <p:ph idx="2" type="body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are robots in manufacturing?</a:t>
            </a:r>
            <a:endParaRPr/>
          </a:p>
        </p:txBody>
      </p:sp>
      <p:sp>
        <p:nvSpPr>
          <p:cNvPr id="99" name="Google Shape;99;gcaac081927_0_0"/>
          <p:cNvSpPr txBox="1"/>
          <p:nvPr>
            <p:ph idx="3" type="body"/>
          </p:nvPr>
        </p:nvSpPr>
        <p:spPr>
          <a:xfrm>
            <a:off x="272073" y="1744225"/>
            <a:ext cx="11589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Robots in manufacturing can take on repetitive tasks, which streamlines overall assembly workflow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Robots also collaborate with humans for product production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Many jobs are dangerous or include high volumes of materials, which can be harmful to human workers, so the robots can help out!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Robots also help productivity in time it takes to complete tasks &amp; take the load off human workers for other tasks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2300"/>
              <a:t>Perform tasks such as: welding, assembly, shipping, handling raw materials, and product packing!</a:t>
            </a:r>
            <a:endParaRPr sz="2300"/>
          </a:p>
        </p:txBody>
      </p:sp>
      <p:pic>
        <p:nvPicPr>
          <p:cNvPr id="100" name="Google Shape;100;gcaac08192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225" y="4824075"/>
            <a:ext cx="3056415" cy="20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caac081927_0_0"/>
          <p:cNvPicPr preferRelativeResize="0"/>
          <p:nvPr/>
        </p:nvPicPr>
        <p:blipFill rotWithShape="1">
          <a:blip r:embed="rId4">
            <a:alphaModFix/>
          </a:blip>
          <a:srcRect b="9255" l="0" r="0" t="18264"/>
          <a:stretch/>
        </p:blipFill>
        <p:spPr>
          <a:xfrm>
            <a:off x="7242500" y="4824087"/>
            <a:ext cx="2806100" cy="203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e66624e7_0_30"/>
          <p:cNvSpPr txBox="1"/>
          <p:nvPr>
            <p:ph idx="2" type="body"/>
          </p:nvPr>
        </p:nvSpPr>
        <p:spPr>
          <a:xfrm>
            <a:off x="3680100" y="818825"/>
            <a:ext cx="4831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 sz="4533"/>
              <a:t>Today’s Activity!</a:t>
            </a:r>
            <a:endParaRPr sz="4533"/>
          </a:p>
        </p:txBody>
      </p:sp>
      <p:sp>
        <p:nvSpPr>
          <p:cNvPr id="107" name="Google Shape;107;g77e66624e7_0_30"/>
          <p:cNvSpPr txBox="1"/>
          <p:nvPr>
            <p:ph idx="3" type="body"/>
          </p:nvPr>
        </p:nvSpPr>
        <p:spPr>
          <a:xfrm>
            <a:off x="2870400" y="5908600"/>
            <a:ext cx="64512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3500">
                <a:solidFill>
                  <a:schemeClr val="accent3"/>
                </a:solidFill>
              </a:rPr>
              <a:t>Explore the world of robots!</a:t>
            </a:r>
            <a:endParaRPr sz="3500">
              <a:solidFill>
                <a:schemeClr val="accent3"/>
              </a:solidFill>
            </a:endParaRPr>
          </a:p>
        </p:txBody>
      </p:sp>
      <p:pic>
        <p:nvPicPr>
          <p:cNvPr id="108" name="Google Shape;108;g77e66624e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250" y="1639963"/>
            <a:ext cx="5969492" cy="414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69ef0f18_0_1"/>
          <p:cNvSpPr txBox="1"/>
          <p:nvPr>
            <p:ph idx="2" type="body"/>
          </p:nvPr>
        </p:nvSpPr>
        <p:spPr>
          <a:xfrm>
            <a:off x="272085" y="644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These steps come from our worksheet provided, which you will use after to check your answers!</a:t>
            </a:r>
            <a:endParaRPr/>
          </a:p>
        </p:txBody>
      </p:sp>
      <p:sp>
        <p:nvSpPr>
          <p:cNvPr id="114" name="Google Shape;114;gc669ef0f18_0_1"/>
          <p:cNvSpPr txBox="1"/>
          <p:nvPr>
            <p:ph idx="3" type="body"/>
          </p:nvPr>
        </p:nvSpPr>
        <p:spPr>
          <a:xfrm>
            <a:off x="301050" y="1863950"/>
            <a:ext cx="115899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Our activities today build on concepts from IEEE Robots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You will need a piece of paper and pen or pencil to complete!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There will be some activities we won’t do here, so feel free to do them on your own for fun after today’s presentation!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Here is an example robot like the ones we will talk about today: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This is called a Cobot!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These are used in manufacturing and test facilities to help workers in production, and give people a collaborative touch</a:t>
            </a:r>
            <a:endParaRPr sz="2400"/>
          </a:p>
        </p:txBody>
      </p:sp>
      <p:pic>
        <p:nvPicPr>
          <p:cNvPr id="115" name="Google Shape;115;gc669ef0f1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00" y="4560975"/>
            <a:ext cx="4101800" cy="22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c669ef0f18_0_1"/>
          <p:cNvSpPr/>
          <p:nvPr/>
        </p:nvSpPr>
        <p:spPr>
          <a:xfrm rot="5400000">
            <a:off x="5250825" y="4903838"/>
            <a:ext cx="1305600" cy="16113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idx="2" type="body"/>
          </p:nvPr>
        </p:nvSpPr>
        <p:spPr>
          <a:xfrm>
            <a:off x="301050" y="565976"/>
            <a:ext cx="11589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1:</a:t>
            </a:r>
            <a:r>
              <a:rPr lang="en-US" sz="2767"/>
              <a:t> Robot parts - use the list to label the PR2 robot</a:t>
            </a:r>
            <a:endParaRPr sz="2767"/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1350"/>
            <a:ext cx="7498824" cy="55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600" y="1290775"/>
            <a:ext cx="4623400" cy="10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7758025" y="2756325"/>
            <a:ext cx="4434000" cy="27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</a:rPr>
              <a:t>Analysis:</a:t>
            </a:r>
            <a:endParaRPr sz="2400" u="sng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Why do you think a robot has these parts?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If the robot’s goal is to help with household chores, what is something you would add that would allow the robot to do a new chore?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e66624e7_0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Improving the PR2 Robot</a:t>
            </a:r>
            <a:endParaRPr sz="2767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-Using your answers from step 1, draw your robot with the new parts you would like included to include a new chore job you’ve given it!</a:t>
            </a:r>
            <a:endParaRPr sz="2767"/>
          </a:p>
        </p:txBody>
      </p:sp>
      <p:pic>
        <p:nvPicPr>
          <p:cNvPr id="130" name="Google Shape;130;g77e66624e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323" y="2012450"/>
            <a:ext cx="5633352" cy="48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77e66624e7_0_10"/>
          <p:cNvPicPr preferRelativeResize="0"/>
          <p:nvPr/>
        </p:nvPicPr>
        <p:blipFill rotWithShape="1">
          <a:blip r:embed="rId4">
            <a:alphaModFix/>
          </a:blip>
          <a:srcRect b="32239" l="0" r="0" t="26623"/>
          <a:stretch/>
        </p:blipFill>
        <p:spPr>
          <a:xfrm>
            <a:off x="5007150" y="2200325"/>
            <a:ext cx="991525" cy="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7246447b_0_7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3: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Robot jobs - connect the robot on the left to the job you think it does</a:t>
            </a:r>
            <a:endParaRPr sz="2767"/>
          </a:p>
        </p:txBody>
      </p:sp>
      <p:pic>
        <p:nvPicPr>
          <p:cNvPr id="137" name="Google Shape;137;gc87246447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75" y="1232163"/>
            <a:ext cx="5943600" cy="562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c87246447b_0_7"/>
          <p:cNvSpPr txBox="1"/>
          <p:nvPr>
            <p:ph idx="1" type="body"/>
          </p:nvPr>
        </p:nvSpPr>
        <p:spPr>
          <a:xfrm>
            <a:off x="6775375" y="1850825"/>
            <a:ext cx="52350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</a:rPr>
              <a:t>Analysis:</a:t>
            </a:r>
            <a:endParaRPr sz="2400" u="sng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Based on these examples of jobs robots can do, would you say robots are important?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Explain why!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