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65" r:id="rId4"/>
    <p:sldId id="274" r:id="rId5"/>
    <p:sldId id="273" r:id="rId6"/>
    <p:sldId id="275" r:id="rId7"/>
    <p:sldId id="269" r:id="rId8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E3563-C2AF-044A-8D9B-13463D2643B3}">
          <p14:sldIdLst>
            <p14:sldId id="256"/>
            <p14:sldId id="272"/>
            <p14:sldId id="265"/>
            <p14:sldId id="274"/>
            <p14:sldId id="273"/>
            <p14:sldId id="275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E00"/>
    <a:srgbClr val="E56618"/>
    <a:srgbClr val="EF6F2A"/>
    <a:srgbClr val="68696C"/>
    <a:srgbClr val="7C878E"/>
    <a:srgbClr val="E46102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19" autoAdjust="0"/>
    <p:restoredTop sz="89443"/>
  </p:normalViewPr>
  <p:slideViewPr>
    <p:cSldViewPr snapToGrid="0" snapToObjects="1">
      <p:cViewPr varScale="1">
        <p:scale>
          <a:sx n="96" d="100"/>
          <a:sy n="96" d="100"/>
        </p:scale>
        <p:origin x="680" y="1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436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33BD0-7962-B04A-8E72-AD5168F631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B94C6-1659-0D42-8942-DAD6793A09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6931-D0F6-AB40-9D7F-95567148A5C2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4BEA-E2E4-BF48-8CF7-45787CAA5A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BBDE-4EF8-F14C-8AE0-73BF9B0C33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4436-003E-284C-9347-5BCE3745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18F2-6801-5147-A332-A6E1C7D69D18}" type="datetimeFigureOut">
              <a:rPr lang="en-US" smtClean="0"/>
              <a:t>8/22/20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60EF-C37D-4D44-90AD-6140AB570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6F198-A290-D444-B815-53F63A7DD34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696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raphic 15">
            <a:extLst>
              <a:ext uri="{FF2B5EF4-FFF2-40B4-BE49-F238E27FC236}">
                <a16:creationId xmlns:a16="http://schemas.microsoft.com/office/drawing/2014/main" id="{864226C9-C3CC-FB4B-82EA-5939A745DF2C}"/>
              </a:ext>
            </a:extLst>
          </p:cNvPr>
          <p:cNvSpPr/>
          <p:nvPr/>
        </p:nvSpPr>
        <p:spPr>
          <a:xfrm>
            <a:off x="638565" y="323668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14">
            <a:extLst>
              <a:ext uri="{FF2B5EF4-FFF2-40B4-BE49-F238E27FC236}">
                <a16:creationId xmlns:a16="http://schemas.microsoft.com/office/drawing/2014/main" id="{5D90E165-E03D-E446-B230-A8A0404ADBB9}"/>
              </a:ext>
            </a:extLst>
          </p:cNvPr>
          <p:cNvSpPr/>
          <p:nvPr/>
        </p:nvSpPr>
        <p:spPr>
          <a:xfrm>
            <a:off x="-131173" y="3156362"/>
            <a:ext cx="1948476" cy="2569552"/>
          </a:xfrm>
          <a:custGeom>
            <a:avLst/>
            <a:gdLst>
              <a:gd name="connsiteX0" fmla="*/ 0 w 1948475"/>
              <a:gd name="connsiteY0" fmla="*/ 0 h 2569552"/>
              <a:gd name="connsiteX1" fmla="*/ 0 w 1948475"/>
              <a:gd name="connsiteY1" fmla="*/ 919437 h 2569552"/>
              <a:gd name="connsiteX2" fmla="*/ 868289 w 1948475"/>
              <a:gd name="connsiteY2" fmla="*/ 1276252 h 2569552"/>
              <a:gd name="connsiteX3" fmla="*/ 868289 w 1948475"/>
              <a:gd name="connsiteY3" fmla="*/ 1285994 h 2569552"/>
              <a:gd name="connsiteX4" fmla="*/ 0 w 1948475"/>
              <a:gd name="connsiteY4" fmla="*/ 1701263 h 2569552"/>
              <a:gd name="connsiteX5" fmla="*/ 0 w 1948475"/>
              <a:gd name="connsiteY5" fmla="*/ 2581730 h 2569552"/>
              <a:gd name="connsiteX6" fmla="*/ 1952129 w 1948475"/>
              <a:gd name="connsiteY6" fmla="*/ 1731708 h 2569552"/>
              <a:gd name="connsiteX7" fmla="*/ 1952129 w 1948475"/>
              <a:gd name="connsiteY7" fmla="*/ 848805 h 256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475" h="2569552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 w="12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16">
            <a:extLst>
              <a:ext uri="{FF2B5EF4-FFF2-40B4-BE49-F238E27FC236}">
                <a16:creationId xmlns:a16="http://schemas.microsoft.com/office/drawing/2014/main" id="{6D37099A-93A9-5349-817A-3E5CC5801FA0}"/>
              </a:ext>
            </a:extLst>
          </p:cNvPr>
          <p:cNvSpPr/>
          <p:nvPr/>
        </p:nvSpPr>
        <p:spPr>
          <a:xfrm>
            <a:off x="7322158" y="3924169"/>
            <a:ext cx="465453" cy="613816"/>
          </a:xfrm>
          <a:custGeom>
            <a:avLst/>
            <a:gdLst>
              <a:gd name="connsiteX0" fmla="*/ 0 w 465452"/>
              <a:gd name="connsiteY0" fmla="*/ 0 h 613815"/>
              <a:gd name="connsiteX1" fmla="*/ 0 w 465452"/>
              <a:gd name="connsiteY1" fmla="*/ 219635 h 613815"/>
              <a:gd name="connsiteX2" fmla="*/ 207417 w 465452"/>
              <a:gd name="connsiteY2" fmla="*/ 304871 h 613815"/>
              <a:gd name="connsiteX3" fmla="*/ 207417 w 465452"/>
              <a:gd name="connsiteY3" fmla="*/ 307199 h 613815"/>
              <a:gd name="connsiteX4" fmla="*/ 0 w 465452"/>
              <a:gd name="connsiteY4" fmla="*/ 406398 h 613815"/>
              <a:gd name="connsiteX5" fmla="*/ 0 w 465452"/>
              <a:gd name="connsiteY5" fmla="*/ 616725 h 613815"/>
              <a:gd name="connsiteX6" fmla="*/ 466325 w 465452"/>
              <a:gd name="connsiteY6" fmla="*/ 413671 h 613815"/>
              <a:gd name="connsiteX7" fmla="*/ 466325 w 465452"/>
              <a:gd name="connsiteY7" fmla="*/ 202763 h 6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452" h="613815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 w="2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67C57C0C-0BD5-8D42-89FF-0100FE9B3B52}"/>
              </a:ext>
            </a:extLst>
          </p:cNvPr>
          <p:cNvSpPr/>
          <p:nvPr/>
        </p:nvSpPr>
        <p:spPr>
          <a:xfrm>
            <a:off x="10872628" y="4558147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>
            <a:extLst>
              <a:ext uri="{FF2B5EF4-FFF2-40B4-BE49-F238E27FC236}">
                <a16:creationId xmlns:a16="http://schemas.microsoft.com/office/drawing/2014/main" id="{979A31A2-953E-A74D-9E31-B5CB603F6E2D}"/>
              </a:ext>
            </a:extLst>
          </p:cNvPr>
          <p:cNvSpPr/>
          <p:nvPr/>
        </p:nvSpPr>
        <p:spPr>
          <a:xfrm>
            <a:off x="9722396" y="411978"/>
            <a:ext cx="2479273" cy="3269541"/>
          </a:xfrm>
          <a:custGeom>
            <a:avLst/>
            <a:gdLst>
              <a:gd name="connsiteX0" fmla="*/ 0 w 2479272"/>
              <a:gd name="connsiteY0" fmla="*/ 0 h 3269540"/>
              <a:gd name="connsiteX1" fmla="*/ 0 w 2479272"/>
              <a:gd name="connsiteY1" fmla="*/ 1169907 h 3269540"/>
              <a:gd name="connsiteX2" fmla="*/ 1104826 w 2479272"/>
              <a:gd name="connsiteY2" fmla="*/ 1623924 h 3269540"/>
              <a:gd name="connsiteX3" fmla="*/ 1104826 w 2479272"/>
              <a:gd name="connsiteY3" fmla="*/ 1636320 h 3269540"/>
              <a:gd name="connsiteX4" fmla="*/ 0 w 2479272"/>
              <a:gd name="connsiteY4" fmla="*/ 2164715 h 3269540"/>
              <a:gd name="connsiteX5" fmla="*/ 0 w 2479272"/>
              <a:gd name="connsiteY5" fmla="*/ 3285036 h 3269540"/>
              <a:gd name="connsiteX6" fmla="*/ 2483921 w 2479272"/>
              <a:gd name="connsiteY6" fmla="*/ 2203454 h 3269540"/>
              <a:gd name="connsiteX7" fmla="*/ 2483921 w 2479272"/>
              <a:gd name="connsiteY7" fmla="*/ 1080033 h 3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72" h="3269540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 w="154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07FEF9-9E0F-A14B-92C3-3C711C5E0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5829" y="124631"/>
            <a:ext cx="694943" cy="2172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CDF886-AEDB-D944-B0B0-79D3AEED0D47}"/>
              </a:ext>
            </a:extLst>
          </p:cNvPr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8F713-8109-5E43-BCE4-6F8758EF1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9894" y="107199"/>
            <a:ext cx="656737" cy="328369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2897DA-66AE-A946-A7E1-121C04B15F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76E4-ABDA-F340-8D30-F24D2053C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433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87F5F2-501C-424A-9865-0DE5CE4A13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Main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</p:spTree>
    <p:extLst>
      <p:ext uri="{BB962C8B-B14F-4D97-AF65-F5344CB8AC3E}">
        <p14:creationId xmlns:p14="http://schemas.microsoft.com/office/powerpoint/2010/main" val="27782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A3470E-8125-0E4C-8D9E-AE498C694D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</p:spTree>
    <p:extLst>
      <p:ext uri="{BB962C8B-B14F-4D97-AF65-F5344CB8AC3E}">
        <p14:creationId xmlns:p14="http://schemas.microsoft.com/office/powerpoint/2010/main" val="42921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9984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54127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AAA33EB-41E5-8B40-9670-C68F679A7D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584" y="862676"/>
            <a:ext cx="3471333" cy="795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5753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A099A8-CF8E-1C48-82A0-F6A6F7CC0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/>
            </a:lvl1pPr>
          </a:lstStyle>
          <a:p>
            <a:pPr lvl="0"/>
            <a:r>
              <a:rPr lang="en-US" dirty="0"/>
              <a:t>Click to add Transition Title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1F4EC182-26E1-8E4C-B960-2DF3DDFBC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5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D73F756-E117-EE4D-80F1-C25B8572FA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D358B63-2CFC-D646-AC7D-C772A192A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B54E10-94DE-5C43-AE71-D50CF104105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3823F-4E31-6346-A3FC-E4F3404C013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89973" y="306146"/>
            <a:ext cx="2218339" cy="1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50" r:id="rId3"/>
    <p:sldLayoutId id="2147483663" r:id="rId4"/>
    <p:sldLayoutId id="2147483652" r:id="rId5"/>
    <p:sldLayoutId id="2147483656" r:id="rId6"/>
    <p:sldLayoutId id="2147483662" r:id="rId7"/>
    <p:sldLayoutId id="2147483661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923788-A9CA-A54E-9E8A-67A4C6CBD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Toyota Production Systems Lab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4F96-BFDB-2F4F-965A-F780BF871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Grade 6-8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6E37-4DA9-8A45-A754-3511858EC5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Lean:</a:t>
            </a:r>
          </a:p>
          <a:p>
            <a:r>
              <a:rPr lang="en-US" dirty="0"/>
              <a:t>Value Stream Mapping</a:t>
            </a:r>
          </a:p>
        </p:txBody>
      </p:sp>
    </p:spTree>
    <p:extLst>
      <p:ext uri="{BB962C8B-B14F-4D97-AF65-F5344CB8AC3E}">
        <p14:creationId xmlns:p14="http://schemas.microsoft.com/office/powerpoint/2010/main" val="161347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Value Stream Mapping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722836"/>
          </a:xfrm>
        </p:spPr>
        <p:txBody>
          <a:bodyPr/>
          <a:lstStyle/>
          <a:p>
            <a:r>
              <a:rPr lang="en-US" dirty="0"/>
              <a:t>Value Stream Mapping is a great tool that Industrial Engineers use in order to see the process from a </a:t>
            </a:r>
            <a:r>
              <a:rPr lang="en-US" dirty="0">
                <a:solidFill>
                  <a:srgbClr val="EF6F2A"/>
                </a:solidFill>
              </a:rPr>
              <a:t>“birds eye view”</a:t>
            </a:r>
            <a:r>
              <a:rPr lang="en-US" dirty="0"/>
              <a:t>. </a:t>
            </a:r>
            <a:r>
              <a:rPr lang="en-US" dirty="0">
                <a:solidFill>
                  <a:srgbClr val="EF6F2A"/>
                </a:solidFill>
              </a:rPr>
              <a:t> </a:t>
            </a:r>
          </a:p>
          <a:p>
            <a:r>
              <a:rPr lang="en-US" dirty="0"/>
              <a:t>This means that they can </a:t>
            </a:r>
            <a:r>
              <a:rPr lang="en-US" dirty="0">
                <a:solidFill>
                  <a:srgbClr val="E56618"/>
                </a:solidFill>
              </a:rPr>
              <a:t>see everything going on </a:t>
            </a:r>
            <a:r>
              <a:rPr lang="en-US" dirty="0"/>
              <a:t>and can identify areas of improvement where they can help!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Bird Eye View Stock Illustrations, Cliparts And Royalty Free Bird Eye View  Vectors">
            <a:extLst>
              <a:ext uri="{FF2B5EF4-FFF2-40B4-BE49-F238E27FC236}">
                <a16:creationId xmlns:a16="http://schemas.microsoft.com/office/drawing/2014/main" id="{B6DAA265-004B-F046-B21E-ED5E3F294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761" y="4417611"/>
            <a:ext cx="3281570" cy="229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18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Parts of a Value Stream 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72283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Numbering the steps: </a:t>
            </a:r>
            <a:r>
              <a:rPr lang="en-US" sz="2400" dirty="0">
                <a:solidFill>
                  <a:srgbClr val="E56618"/>
                </a:solidFill>
              </a:rPr>
              <a:t>1,2,3,4,5</a:t>
            </a:r>
          </a:p>
          <a:p>
            <a:pPr marL="819143" lvl="1" indent="-514350">
              <a:buFont typeface="+mj-lt"/>
              <a:buAutoNum type="arabicPeriod"/>
            </a:pPr>
            <a:r>
              <a:rPr lang="en-US" sz="2000" dirty="0"/>
              <a:t>It is always good to put a number starting at 1 for the first step all the way to the last step.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Name for each step:  </a:t>
            </a:r>
            <a:r>
              <a:rPr lang="en-US" sz="2400" dirty="0">
                <a:solidFill>
                  <a:srgbClr val="E56618"/>
                </a:solidFill>
              </a:rPr>
              <a:t>Start, End</a:t>
            </a:r>
          </a:p>
          <a:p>
            <a:pPr marL="819143" lvl="1" indent="-514350">
              <a:buFont typeface="+mj-lt"/>
              <a:buAutoNum type="arabicPeriod"/>
            </a:pPr>
            <a:r>
              <a:rPr lang="en-US" sz="2000" dirty="0"/>
              <a:t>So we know what happens at each step in the process.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Put arrows to show the path:  </a:t>
            </a:r>
          </a:p>
          <a:p>
            <a:pPr marL="819143" lvl="1" indent="-514350">
              <a:buFont typeface="+mj-lt"/>
              <a:buAutoNum type="arabicPeriod"/>
            </a:pPr>
            <a:r>
              <a:rPr lang="en-US" sz="2000" dirty="0"/>
              <a:t>This helps us see where we need to go.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Star areas for Problems:  </a:t>
            </a:r>
          </a:p>
          <a:p>
            <a:pPr marL="819143" lvl="1" indent="-514350">
              <a:buFont typeface="+mj-lt"/>
              <a:buAutoNum type="arabicPeriod"/>
            </a:pPr>
            <a:r>
              <a:rPr lang="en-US" sz="2000" dirty="0"/>
              <a:t>Engineers put stars where we can see problems or danger ahead.  The stars will stand out on the map and tell us where we can improve!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Create a list of Solutions for the Stars:  </a:t>
            </a:r>
          </a:p>
          <a:p>
            <a:pPr marL="819143" lvl="1" indent="-514350">
              <a:buFont typeface="+mj-lt"/>
              <a:buAutoNum type="arabicPeriod"/>
            </a:pPr>
            <a:r>
              <a:rPr lang="en-US" sz="2000" dirty="0"/>
              <a:t>Engineers see the stars and then think of ways to go around them and come up with solutions to help them reach their goal, the buried treasure!</a:t>
            </a:r>
          </a:p>
          <a:p>
            <a:endParaRPr lang="en-US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83F113A-9C24-AB4E-A5B1-597BA7C73F93}"/>
              </a:ext>
            </a:extLst>
          </p:cNvPr>
          <p:cNvSpPr/>
          <p:nvPr/>
        </p:nvSpPr>
        <p:spPr>
          <a:xfrm>
            <a:off x="5128591" y="3535018"/>
            <a:ext cx="636105" cy="175591"/>
          </a:xfrm>
          <a:prstGeom prst="rightArrow">
            <a:avLst/>
          </a:prstGeom>
          <a:solidFill>
            <a:srgbClr val="D95E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396F0441-7A66-864D-86DA-CF8D2A5F6FEB}"/>
              </a:ext>
            </a:extLst>
          </p:cNvPr>
          <p:cNvSpPr/>
          <p:nvPr/>
        </p:nvSpPr>
        <p:spPr>
          <a:xfrm>
            <a:off x="4492487" y="4105643"/>
            <a:ext cx="437321" cy="410817"/>
          </a:xfrm>
          <a:prstGeom prst="star5">
            <a:avLst/>
          </a:prstGeom>
          <a:solidFill>
            <a:srgbClr val="D95E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6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7ABA2-A7CE-954F-94A4-2F2DB72D9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Symbols – Value Stream 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6EAB5-4084-C04A-AB7E-B4EF461ED4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3836090" cy="4616472"/>
          </a:xfrm>
        </p:spPr>
        <p:txBody>
          <a:bodyPr/>
          <a:lstStyle/>
          <a:p>
            <a:r>
              <a:rPr lang="en-US" sz="2400" dirty="0"/>
              <a:t>There are many different types of symbols and shaped used to distinguish different parts of a VSM. Here are a few of the most widely used symbols.</a:t>
            </a:r>
          </a:p>
        </p:txBody>
      </p:sp>
      <p:pic>
        <p:nvPicPr>
          <p:cNvPr id="2050" name="Picture 2" descr="Value Stream Mapping Symbols | What is Value Stream Mapping? | Value Stream  Mapping Template | Value Stream Mapping Symbols">
            <a:extLst>
              <a:ext uri="{FF2B5EF4-FFF2-40B4-BE49-F238E27FC236}">
                <a16:creationId xmlns:a16="http://schemas.microsoft.com/office/drawing/2014/main" id="{412AC02C-1AF0-1745-BBE3-642F4309A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75" y="1497842"/>
            <a:ext cx="7521057" cy="52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97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56E12-B462-9E46-89DF-CDE1F57025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Example - Value Stream Map </a:t>
            </a:r>
          </a:p>
        </p:txBody>
      </p:sp>
      <p:pic>
        <p:nvPicPr>
          <p:cNvPr id="1026" name="Picture 2" descr="Value Stream Mapping: Definition, Steps, and Examples - Tallyfy">
            <a:extLst>
              <a:ext uri="{FF2B5EF4-FFF2-40B4-BE49-F238E27FC236}">
                <a16:creationId xmlns:a16="http://schemas.microsoft.com/office/drawing/2014/main" id="{E0B926C6-53C9-7344-BA1B-BEB17909E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94" y="1518572"/>
            <a:ext cx="7921488" cy="51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2EADAC4-337A-2648-8840-29FF706C0136}"/>
              </a:ext>
            </a:extLst>
          </p:cNvPr>
          <p:cNvSpPr txBox="1">
            <a:spLocks/>
          </p:cNvSpPr>
          <p:nvPr/>
        </p:nvSpPr>
        <p:spPr>
          <a:xfrm>
            <a:off x="272085" y="1744225"/>
            <a:ext cx="3836090" cy="4616472"/>
          </a:xfrm>
          <a:prstGeom prst="rect">
            <a:avLst/>
          </a:prstGeom>
        </p:spPr>
        <p:txBody>
          <a:bodyPr/>
          <a:lstStyle>
            <a:lvl1pPr marL="304792" indent="-304792" algn="l" defTabSz="609585" rtl="0" eaLnBrk="1" latinLnBrk="0" hangingPunct="1">
              <a:spcBef>
                <a:spcPct val="20000"/>
              </a:spcBef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-304792" algn="l" defTabSz="609585" rtl="0" eaLnBrk="1" latinLnBrk="0" hangingPunct="1">
              <a:spcBef>
                <a:spcPct val="20000"/>
              </a:spcBef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304792" algn="l" defTabSz="609585" rtl="0" eaLnBrk="1" latinLnBrk="0" hangingPunct="1">
              <a:spcBef>
                <a:spcPct val="20000"/>
              </a:spcBef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1287" indent="-306910" algn="l" defTabSz="609585" rtl="0" eaLnBrk="1" latinLnBrk="0" hangingPunct="1">
              <a:spcBef>
                <a:spcPct val="20000"/>
              </a:spcBef>
              <a:buClr>
                <a:srgbClr val="D95E00"/>
              </a:buClr>
              <a:buFont typeface="System Font Regular"/>
              <a:buChar char="&gt;"/>
              <a:tabLst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6079" indent="-304792" algn="l" defTabSz="609585" rtl="0" eaLnBrk="1" latinLnBrk="0" hangingPunct="1">
              <a:spcBef>
                <a:spcPct val="20000"/>
              </a:spcBef>
              <a:buClr>
                <a:srgbClr val="D95E00"/>
              </a:buClr>
              <a:buFont typeface="Wingdings" pitchFamily="2" charset="2"/>
              <a:buChar char="§"/>
              <a:tabLst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6789" indent="-230712" algn="l" defTabSz="609585" rtl="0" eaLnBrk="1" latinLnBrk="0" hangingPunct="1">
              <a:spcBef>
                <a:spcPct val="20000"/>
              </a:spcBef>
              <a:buClr>
                <a:srgbClr val="D95E00"/>
              </a:buClr>
              <a:buFont typeface="System Font Regular"/>
              <a:buChar char="&gt;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952" indent="-148163" algn="l" defTabSz="609585" rtl="0" eaLnBrk="1" latinLnBrk="0" hangingPunct="1">
              <a:spcBef>
                <a:spcPct val="20000"/>
              </a:spcBef>
              <a:buClr>
                <a:srgbClr val="D95E00"/>
              </a:buClr>
              <a:buFont typeface="Wingdings" pitchFamily="2" charset="2"/>
              <a:buChar char="§"/>
              <a:tabLst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61582" indent="-156629" algn="l" defTabSz="609585" rtl="0" eaLnBrk="1" latinLnBrk="0" hangingPunct="1">
              <a:spcBef>
                <a:spcPct val="20000"/>
              </a:spcBef>
              <a:buClr>
                <a:srgbClr val="D95E00"/>
              </a:buClr>
              <a:buFont typeface="System Font Regular"/>
              <a:buChar char="&gt;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Notice the different symbols from the previous slide.</a:t>
            </a:r>
          </a:p>
          <a:p>
            <a:r>
              <a:rPr lang="en-US" sz="2400" dirty="0"/>
              <a:t>Can you identify the meaning of the symbols without looking back at the slide? See how many you can identify.</a:t>
            </a:r>
          </a:p>
        </p:txBody>
      </p:sp>
    </p:spTree>
    <p:extLst>
      <p:ext uri="{BB962C8B-B14F-4D97-AF65-F5344CB8AC3E}">
        <p14:creationId xmlns:p14="http://schemas.microsoft.com/office/powerpoint/2010/main" val="60784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40E50-227D-8B44-9FB9-91FBB136D4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Importance of a VSM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02C69-4094-4A42-BF7F-1BECEBE3B0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 can see the process from a </a:t>
            </a:r>
            <a:r>
              <a:rPr lang="en-US" dirty="0">
                <a:solidFill>
                  <a:srgbClr val="D95E00"/>
                </a:solidFill>
              </a:rPr>
              <a:t>“birds eye view”</a:t>
            </a:r>
          </a:p>
          <a:p>
            <a:r>
              <a:rPr lang="en-US" dirty="0"/>
              <a:t>Can easily identify areas to </a:t>
            </a:r>
            <a:r>
              <a:rPr lang="en-US" dirty="0">
                <a:solidFill>
                  <a:srgbClr val="D95E00"/>
                </a:solidFill>
              </a:rPr>
              <a:t>improve</a:t>
            </a:r>
            <a:r>
              <a:rPr lang="en-US" dirty="0"/>
              <a:t>.</a:t>
            </a:r>
          </a:p>
          <a:p>
            <a:r>
              <a:rPr lang="en-US" dirty="0"/>
              <a:t>Can easily see where </a:t>
            </a:r>
            <a:r>
              <a:rPr lang="en-US" dirty="0">
                <a:solidFill>
                  <a:srgbClr val="D95E00"/>
                </a:solidFill>
              </a:rPr>
              <a:t>bottlenecks</a:t>
            </a:r>
            <a:r>
              <a:rPr lang="en-US" dirty="0"/>
              <a:t> in the process are occurring.</a:t>
            </a:r>
          </a:p>
          <a:p>
            <a:r>
              <a:rPr lang="en-US" dirty="0"/>
              <a:t>Can use the tool to help make improvements to the process.</a:t>
            </a:r>
          </a:p>
        </p:txBody>
      </p:sp>
    </p:spTree>
    <p:extLst>
      <p:ext uri="{BB962C8B-B14F-4D97-AF65-F5344CB8AC3E}">
        <p14:creationId xmlns:p14="http://schemas.microsoft.com/office/powerpoint/2010/main" val="37814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7D211-4B2B-DD4E-A0AF-82294C3B22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5AC211-CD68-A04A-B19C-593D4FA372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903250"/>
            <a:ext cx="11589952" cy="2244680"/>
          </a:xfrm>
        </p:spPr>
        <p:txBody>
          <a:bodyPr/>
          <a:lstStyle/>
          <a:p>
            <a:r>
              <a:rPr lang="en-US" dirty="0">
                <a:solidFill>
                  <a:srgbClr val="EF6F2A"/>
                </a:solidFill>
              </a:rPr>
              <a:t>Value Stream Mapping</a:t>
            </a:r>
          </a:p>
          <a:p>
            <a:pPr lvl="1"/>
            <a:r>
              <a:rPr lang="en-US" dirty="0"/>
              <a:t>Value Stream Mapping helps break down a process so that you get a chance to look at every little detail. Use what you have learned about Value Stream Mapping to fill in your morning routine in the template shown below: </a:t>
            </a:r>
            <a:endParaRPr lang="en-US" sz="2267" dirty="0"/>
          </a:p>
          <a:p>
            <a:endParaRPr lang="en-US" dirty="0"/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BF142B12-63ED-DB48-B9EE-DD57A7C3676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30574" y="4147930"/>
            <a:ext cx="9530852" cy="24683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94728963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IT PPT template 4" id="{78D9C2E5-FD18-AC4F-A712-8A140E8FE595}" vid="{289A2507-138B-444C-A244-4B0961E48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 PPT template 4</Template>
  <TotalTime>27</TotalTime>
  <Words>362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Gothic</vt:lpstr>
      <vt:lpstr>Arial</vt:lpstr>
      <vt:lpstr>Calibri</vt:lpstr>
      <vt:lpstr>Georgia</vt:lpstr>
      <vt:lpstr>System Font Regular</vt:lpstr>
      <vt:lpstr>Wingdings</vt:lpstr>
      <vt:lpstr>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Levitt</dc:creator>
  <cp:lastModifiedBy>Claire Candelori</cp:lastModifiedBy>
  <cp:revision>6</cp:revision>
  <cp:lastPrinted>2018-04-25T02:50:23Z</cp:lastPrinted>
  <dcterms:created xsi:type="dcterms:W3CDTF">2020-05-07T17:34:33Z</dcterms:created>
  <dcterms:modified xsi:type="dcterms:W3CDTF">2020-08-22T18:12:44Z</dcterms:modified>
</cp:coreProperties>
</file>