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8" roundtripDataSignature="AMtx7mjewqdMJFFSVGRmSLIWm+lBzy3k7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customschemas.google.com/relationships/presentationmetadata" Target="meta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7" name="Google Shape;77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c8804f2bf1_0_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4" name="Google Shape;134;gc8804f2bf1_0_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Question:</a:t>
            </a:r>
            <a:endParaRPr/>
          </a:p>
          <a:p>
            <a:pPr indent="45720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What style of leadership would you think is useful in these scenarios?</a:t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cbeb03404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0" name="Google Shape;140;gcbeb03404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c8804f2bf1_0_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6" name="Google Shape;146;gc8804f2bf1_0_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4" name="Google Shape;84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0" name="Google Shape;90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c8804f2bf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6" name="Google Shape;96;gc8804f2bf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c8804f2bf1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3" name="Google Shape;103;gc8804f2bf1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c8804f2bf1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9" name="Google Shape;109;gc8804f2bf1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Questions: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	Some roles for groups you are in?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	Some norms for groups you are in?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c8804f2bf1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5" name="Google Shape;115;gc8804f2bf1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c8804f2bf1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1" name="Google Shape;121;gc8804f2bf1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c8804f2bf1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8" name="Google Shape;128;gc8804f2bf1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68696C"/>
          </a:solidFill>
          <a:ln>
            <a:noFill/>
          </a:ln>
          <a:effectLst>
            <a:outerShdw blurRad="40000" rotWithShape="0" dir="5400000" dist="23000">
              <a:srgbClr val="000000">
                <a:alpha val="33333"/>
              </a:srgbClr>
            </a:outerShdw>
          </a:effectLst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16"/>
          <p:cNvSpPr/>
          <p:nvPr/>
        </p:nvSpPr>
        <p:spPr>
          <a:xfrm>
            <a:off x="478924" y="242751"/>
            <a:ext cx="629933" cy="830723"/>
          </a:xfrm>
          <a:custGeom>
            <a:rect b="b" l="l" r="r" t="t"/>
            <a:pathLst>
              <a:path extrusionOk="0" h="1107631" w="839910">
                <a:moveTo>
                  <a:pt x="0" y="0"/>
                </a:moveTo>
                <a:lnTo>
                  <a:pt x="0" y="396333"/>
                </a:lnTo>
                <a:lnTo>
                  <a:pt x="374285" y="550141"/>
                </a:lnTo>
                <a:lnTo>
                  <a:pt x="374285" y="554341"/>
                </a:lnTo>
                <a:lnTo>
                  <a:pt x="0" y="733347"/>
                </a:lnTo>
                <a:lnTo>
                  <a:pt x="0" y="1112881"/>
                </a:lnTo>
                <a:lnTo>
                  <a:pt x="841485" y="746470"/>
                </a:lnTo>
                <a:lnTo>
                  <a:pt x="841485" y="365886"/>
                </a:lnTo>
                <a:close/>
              </a:path>
            </a:pathLst>
          </a:custGeom>
          <a:solidFill>
            <a:srgbClr val="F76902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2;p16"/>
          <p:cNvSpPr/>
          <p:nvPr/>
        </p:nvSpPr>
        <p:spPr>
          <a:xfrm>
            <a:off x="-98380" y="2367271"/>
            <a:ext cx="1461356" cy="1927164"/>
          </a:xfrm>
          <a:custGeom>
            <a:rect b="b" l="l" r="r" t="t"/>
            <a:pathLst>
              <a:path extrusionOk="0" h="2569552" w="1948475">
                <a:moveTo>
                  <a:pt x="0" y="0"/>
                </a:moveTo>
                <a:lnTo>
                  <a:pt x="0" y="919437"/>
                </a:lnTo>
                <a:lnTo>
                  <a:pt x="868289" y="1276252"/>
                </a:lnTo>
                <a:lnTo>
                  <a:pt x="868289" y="1285994"/>
                </a:lnTo>
                <a:lnTo>
                  <a:pt x="0" y="1701263"/>
                </a:lnTo>
                <a:lnTo>
                  <a:pt x="0" y="2581730"/>
                </a:lnTo>
                <a:lnTo>
                  <a:pt x="1952129" y="1731708"/>
                </a:lnTo>
                <a:lnTo>
                  <a:pt x="1952129" y="848805"/>
                </a:lnTo>
                <a:close/>
              </a:path>
            </a:pathLst>
          </a:custGeom>
          <a:solidFill>
            <a:srgbClr val="F76902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3;p16"/>
          <p:cNvSpPr/>
          <p:nvPr/>
        </p:nvSpPr>
        <p:spPr>
          <a:xfrm>
            <a:off x="5491618" y="2943127"/>
            <a:ext cx="349089" cy="460361"/>
          </a:xfrm>
          <a:custGeom>
            <a:rect b="b" l="l" r="r" t="t"/>
            <a:pathLst>
              <a:path extrusionOk="0" h="613815" w="465452">
                <a:moveTo>
                  <a:pt x="0" y="0"/>
                </a:moveTo>
                <a:lnTo>
                  <a:pt x="0" y="219635"/>
                </a:lnTo>
                <a:lnTo>
                  <a:pt x="207417" y="304871"/>
                </a:lnTo>
                <a:lnTo>
                  <a:pt x="207417" y="307199"/>
                </a:lnTo>
                <a:lnTo>
                  <a:pt x="0" y="406398"/>
                </a:lnTo>
                <a:lnTo>
                  <a:pt x="0" y="616725"/>
                </a:lnTo>
                <a:lnTo>
                  <a:pt x="466325" y="413671"/>
                </a:lnTo>
                <a:lnTo>
                  <a:pt x="466325" y="202763"/>
                </a:lnTo>
                <a:close/>
              </a:path>
            </a:pathLst>
          </a:custGeom>
          <a:solidFill>
            <a:srgbClr val="F76902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14;p16"/>
          <p:cNvSpPr/>
          <p:nvPr/>
        </p:nvSpPr>
        <p:spPr>
          <a:xfrm>
            <a:off x="8154471" y="3418610"/>
            <a:ext cx="629932" cy="830723"/>
          </a:xfrm>
          <a:custGeom>
            <a:rect b="b" l="l" r="r" t="t"/>
            <a:pathLst>
              <a:path extrusionOk="0" h="1107631" w="839910">
                <a:moveTo>
                  <a:pt x="0" y="0"/>
                </a:moveTo>
                <a:lnTo>
                  <a:pt x="0" y="396333"/>
                </a:lnTo>
                <a:lnTo>
                  <a:pt x="374285" y="550141"/>
                </a:lnTo>
                <a:lnTo>
                  <a:pt x="374285" y="554341"/>
                </a:lnTo>
                <a:lnTo>
                  <a:pt x="0" y="733347"/>
                </a:lnTo>
                <a:lnTo>
                  <a:pt x="0" y="1112881"/>
                </a:lnTo>
                <a:lnTo>
                  <a:pt x="841485" y="746470"/>
                </a:lnTo>
                <a:lnTo>
                  <a:pt x="841485" y="365886"/>
                </a:lnTo>
                <a:close/>
              </a:path>
            </a:pathLst>
          </a:custGeom>
          <a:solidFill>
            <a:srgbClr val="F76902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5;p16"/>
          <p:cNvSpPr/>
          <p:nvPr/>
        </p:nvSpPr>
        <p:spPr>
          <a:xfrm>
            <a:off x="7291797" y="308983"/>
            <a:ext cx="1859454" cy="2452155"/>
          </a:xfrm>
          <a:custGeom>
            <a:rect b="b" l="l" r="r" t="t"/>
            <a:pathLst>
              <a:path extrusionOk="0" h="3269540" w="2479272">
                <a:moveTo>
                  <a:pt x="0" y="0"/>
                </a:moveTo>
                <a:lnTo>
                  <a:pt x="0" y="1169907"/>
                </a:lnTo>
                <a:lnTo>
                  <a:pt x="1104826" y="1623924"/>
                </a:lnTo>
                <a:lnTo>
                  <a:pt x="1104826" y="1636320"/>
                </a:lnTo>
                <a:lnTo>
                  <a:pt x="0" y="2164715"/>
                </a:lnTo>
                <a:lnTo>
                  <a:pt x="0" y="3285036"/>
                </a:lnTo>
                <a:lnTo>
                  <a:pt x="2483921" y="2203454"/>
                </a:lnTo>
                <a:lnTo>
                  <a:pt x="2483921" y="1080033"/>
                </a:lnTo>
                <a:close/>
              </a:path>
            </a:pathLst>
          </a:custGeom>
          <a:solidFill>
            <a:srgbClr val="F76902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" name="Google Shape;16;p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66872" y="93473"/>
            <a:ext cx="521208" cy="162944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16"/>
          <p:cNvSpPr/>
          <p:nvPr/>
        </p:nvSpPr>
        <p:spPr>
          <a:xfrm>
            <a:off x="1143" y="7060"/>
            <a:ext cx="9141600" cy="3771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" name="Google Shape;18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512420" y="80399"/>
            <a:ext cx="492553" cy="246277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16"/>
          <p:cNvSpPr txBox="1"/>
          <p:nvPr>
            <p:ph idx="1" type="body"/>
          </p:nvPr>
        </p:nvSpPr>
        <p:spPr>
          <a:xfrm>
            <a:off x="2008148" y="3287404"/>
            <a:ext cx="5793000" cy="3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" name="Google Shape;20;p16"/>
          <p:cNvSpPr txBox="1"/>
          <p:nvPr>
            <p:ph idx="2" type="body"/>
          </p:nvPr>
        </p:nvSpPr>
        <p:spPr>
          <a:xfrm>
            <a:off x="2008148" y="3670551"/>
            <a:ext cx="5793000" cy="409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Google Shape;21;p16"/>
          <p:cNvSpPr txBox="1"/>
          <p:nvPr>
            <p:ph idx="3" type="body"/>
          </p:nvPr>
        </p:nvSpPr>
        <p:spPr>
          <a:xfrm>
            <a:off x="0" y="4149565"/>
            <a:ext cx="9144000" cy="1009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None/>
              <a:defRPr b="0" i="1" sz="3200" u="none" cap="none" strike="noStrike">
                <a:solidFill>
                  <a:srgbClr val="FF0000"/>
                </a:solidFill>
                <a:latin typeface="MS Gothic"/>
                <a:ea typeface="MS Gothic"/>
                <a:cs typeface="MS Gothic"/>
                <a:sym typeface="MS Gothic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Google Shape;22;p16"/>
          <p:cNvSpPr txBox="1"/>
          <p:nvPr>
            <p:ph idx="4" type="body"/>
          </p:nvPr>
        </p:nvSpPr>
        <p:spPr>
          <a:xfrm>
            <a:off x="754540" y="956788"/>
            <a:ext cx="7613700" cy="2304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Arial"/>
              <a:buNone/>
              <a:defRPr b="1" i="0" sz="5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3" name="Google Shape;73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4" name="Google Shape;74;p2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Google Shape;24;p17"/>
          <p:cNvCxnSpPr/>
          <p:nvPr/>
        </p:nvCxnSpPr>
        <p:spPr>
          <a:xfrm>
            <a:off x="204064" y="384819"/>
            <a:ext cx="2006100" cy="0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5" name="Google Shape;25;p17"/>
          <p:cNvCxnSpPr/>
          <p:nvPr/>
        </p:nvCxnSpPr>
        <p:spPr>
          <a:xfrm>
            <a:off x="2532476" y="384819"/>
            <a:ext cx="6364200" cy="0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6" name="Google Shape;26;p17"/>
          <p:cNvSpPr txBox="1"/>
          <p:nvPr>
            <p:ph idx="1" type="body"/>
          </p:nvPr>
        </p:nvSpPr>
        <p:spPr>
          <a:xfrm>
            <a:off x="0" y="4133851"/>
            <a:ext cx="9144000" cy="1050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None/>
              <a:defRPr b="0" i="1" sz="3200" u="none" cap="none" strike="noStrike">
                <a:solidFill>
                  <a:srgbClr val="FF0000"/>
                </a:solidFill>
                <a:latin typeface="MS Gothic"/>
                <a:ea typeface="MS Gothic"/>
                <a:cs typeface="MS Gothic"/>
                <a:sym typeface="MS Gothic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Google Shape;27;p17"/>
          <p:cNvSpPr txBox="1"/>
          <p:nvPr>
            <p:ph idx="2" type="body"/>
          </p:nvPr>
        </p:nvSpPr>
        <p:spPr>
          <a:xfrm>
            <a:off x="204064" y="718839"/>
            <a:ext cx="8692500" cy="522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E46102"/>
              </a:buClr>
              <a:buSzPts val="2800"/>
              <a:buFont typeface="Arial"/>
              <a:buNone/>
              <a:defRPr b="1" i="0" sz="2800" u="none" cap="none" strike="noStrike">
                <a:solidFill>
                  <a:srgbClr val="E4610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8" name="Google Shape;28;p17"/>
          <p:cNvSpPr txBox="1"/>
          <p:nvPr>
            <p:ph idx="3" type="body"/>
          </p:nvPr>
        </p:nvSpPr>
        <p:spPr>
          <a:xfrm>
            <a:off x="204064" y="1308169"/>
            <a:ext cx="8692500" cy="28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E46102"/>
              </a:buClr>
              <a:buSzPts val="2400"/>
              <a:buFont typeface="Noto Sans Symbols"/>
              <a:buChar char="▪"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4610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46102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D95E00"/>
              </a:buClr>
              <a:buSzPts val="1600"/>
              <a:buFont typeface="NTR"/>
              <a:buChar char="&gt;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D95E00"/>
              </a:buClr>
              <a:buSzPts val="1400"/>
              <a:buFont typeface="Noto Sans Symbols"/>
              <a:buChar char="▪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04800" lvl="5" marL="2743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D95E00"/>
              </a:buClr>
              <a:buSzPts val="1200"/>
              <a:buFont typeface="NTR"/>
              <a:buChar char="&gt;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2100" lvl="6" marL="3200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D95E00"/>
              </a:buClr>
              <a:buSzPts val="1000"/>
              <a:buFont typeface="Noto Sans Symbols"/>
              <a:buChar char="▪"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85750" lvl="7" marL="3657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D95E00"/>
              </a:buClr>
              <a:buSzPts val="900"/>
              <a:buFont typeface="NTR"/>
              <a:buChar char="&gt;"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verview">
  <p:cSld name="Overview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Google Shape;30;p18"/>
          <p:cNvCxnSpPr/>
          <p:nvPr/>
        </p:nvCxnSpPr>
        <p:spPr>
          <a:xfrm>
            <a:off x="204064" y="384370"/>
            <a:ext cx="2006100" cy="0"/>
          </a:xfrm>
          <a:prstGeom prst="straightConnector1">
            <a:avLst/>
          </a:prstGeom>
          <a:noFill/>
          <a:ln cap="flat" cmpd="sng" w="25400">
            <a:solidFill>
              <a:srgbClr val="E4610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1" name="Google Shape;31;p18"/>
          <p:cNvCxnSpPr/>
          <p:nvPr/>
        </p:nvCxnSpPr>
        <p:spPr>
          <a:xfrm>
            <a:off x="2532476" y="384370"/>
            <a:ext cx="6364200" cy="0"/>
          </a:xfrm>
          <a:prstGeom prst="straightConnector1">
            <a:avLst/>
          </a:prstGeom>
          <a:noFill/>
          <a:ln cap="flat" cmpd="sng" w="12700">
            <a:solidFill>
              <a:srgbClr val="E4610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2" name="Google Shape;32;p18"/>
          <p:cNvSpPr txBox="1"/>
          <p:nvPr>
            <p:ph idx="1" type="body"/>
          </p:nvPr>
        </p:nvSpPr>
        <p:spPr>
          <a:xfrm>
            <a:off x="204065" y="740368"/>
            <a:ext cx="2705700" cy="33921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E46102"/>
              </a:buClr>
              <a:buSzPts val="3200"/>
              <a:buFont typeface="Arial"/>
              <a:buNone/>
              <a:defRPr b="1" i="0" sz="3200" u="none" cap="none" strike="noStrike">
                <a:solidFill>
                  <a:srgbClr val="E4610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3" name="Google Shape;33;p18"/>
          <p:cNvSpPr txBox="1"/>
          <p:nvPr>
            <p:ph idx="2" type="body"/>
          </p:nvPr>
        </p:nvSpPr>
        <p:spPr>
          <a:xfrm>
            <a:off x="3252528" y="1305759"/>
            <a:ext cx="5643900" cy="4671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4" name="Google Shape;34;p18"/>
          <p:cNvSpPr txBox="1"/>
          <p:nvPr>
            <p:ph idx="3" type="body"/>
          </p:nvPr>
        </p:nvSpPr>
        <p:spPr>
          <a:xfrm>
            <a:off x="3246526" y="1920619"/>
            <a:ext cx="5649900" cy="2211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55600" lvl="0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46102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4610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30200" lvl="2" marL="13716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E46102"/>
              </a:buClr>
              <a:buSzPts val="16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D95E00"/>
              </a:buClr>
              <a:buSzPts val="1400"/>
              <a:buFont typeface="NTR"/>
              <a:buChar char="&gt;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04800" lvl="4" marL="22860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D95E00"/>
              </a:buClr>
              <a:buSzPts val="1200"/>
              <a:buFont typeface="Noto Sans Symbols"/>
              <a:buChar char="▪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D95E00"/>
              </a:buClr>
              <a:buSzPts val="1100"/>
              <a:buFont typeface="NTR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D95E00"/>
              </a:buClr>
              <a:buSzPts val="1000"/>
              <a:buFont typeface="Noto Sans Symbols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5" name="Google Shape;35;p18"/>
          <p:cNvSpPr txBox="1"/>
          <p:nvPr>
            <p:ph idx="4" type="body"/>
          </p:nvPr>
        </p:nvSpPr>
        <p:spPr>
          <a:xfrm>
            <a:off x="0" y="4133850"/>
            <a:ext cx="9144000" cy="1009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None/>
              <a:defRPr b="0" i="1" sz="3200" u="none" cap="none" strike="noStrike">
                <a:solidFill>
                  <a:srgbClr val="FF0000"/>
                </a:solidFill>
                <a:latin typeface="MS Gothic"/>
                <a:ea typeface="MS Gothic"/>
                <a:cs typeface="MS Gothic"/>
                <a:sym typeface="MS Gothic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Full-Page Content">
  <p:cSld name="Full-Page Conten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Google Shape;37;p19"/>
          <p:cNvCxnSpPr/>
          <p:nvPr/>
        </p:nvCxnSpPr>
        <p:spPr>
          <a:xfrm>
            <a:off x="204064" y="384819"/>
            <a:ext cx="2006100" cy="0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8" name="Google Shape;38;p19"/>
          <p:cNvCxnSpPr/>
          <p:nvPr/>
        </p:nvCxnSpPr>
        <p:spPr>
          <a:xfrm>
            <a:off x="2532476" y="384819"/>
            <a:ext cx="6364200" cy="0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9" name="Google Shape;39;p19"/>
          <p:cNvSpPr txBox="1"/>
          <p:nvPr>
            <p:ph idx="1" type="body"/>
          </p:nvPr>
        </p:nvSpPr>
        <p:spPr>
          <a:xfrm>
            <a:off x="0" y="4133851"/>
            <a:ext cx="9144000" cy="1050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None/>
              <a:defRPr b="0" i="1" sz="3200" u="none" cap="none" strike="noStrike">
                <a:solidFill>
                  <a:srgbClr val="FF0000"/>
                </a:solidFill>
                <a:latin typeface="MS Gothic"/>
                <a:ea typeface="MS Gothic"/>
                <a:cs typeface="MS Gothic"/>
                <a:sym typeface="MS Gothic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0" name="Google Shape;40;p19"/>
          <p:cNvSpPr txBox="1"/>
          <p:nvPr>
            <p:ph idx="2" type="body"/>
          </p:nvPr>
        </p:nvSpPr>
        <p:spPr>
          <a:xfrm>
            <a:off x="204064" y="647571"/>
            <a:ext cx="8692500" cy="34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1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Google Shape;42;p20"/>
          <p:cNvCxnSpPr/>
          <p:nvPr/>
        </p:nvCxnSpPr>
        <p:spPr>
          <a:xfrm>
            <a:off x="204064" y="384819"/>
            <a:ext cx="2006100" cy="0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43" name="Google Shape;43;p20"/>
          <p:cNvCxnSpPr/>
          <p:nvPr/>
        </p:nvCxnSpPr>
        <p:spPr>
          <a:xfrm>
            <a:off x="2532476" y="384819"/>
            <a:ext cx="6364200" cy="0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4" name="Google Shape;44;p20"/>
          <p:cNvSpPr txBox="1"/>
          <p:nvPr>
            <p:ph idx="1" type="body"/>
          </p:nvPr>
        </p:nvSpPr>
        <p:spPr>
          <a:xfrm>
            <a:off x="0" y="4133851"/>
            <a:ext cx="9144000" cy="1050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None/>
              <a:defRPr b="0" i="1" sz="3200" u="none" cap="none" strike="noStrike">
                <a:solidFill>
                  <a:srgbClr val="FF0000"/>
                </a:solidFill>
                <a:latin typeface="MS Gothic"/>
                <a:ea typeface="MS Gothic"/>
                <a:cs typeface="MS Gothic"/>
                <a:sym typeface="MS Gothic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5" name="Google Shape;45;p20"/>
          <p:cNvSpPr txBox="1"/>
          <p:nvPr>
            <p:ph idx="2" type="body"/>
          </p:nvPr>
        </p:nvSpPr>
        <p:spPr>
          <a:xfrm>
            <a:off x="4692650" y="647769"/>
            <a:ext cx="4203600" cy="3479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1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6" name="Google Shape;46;p20"/>
          <p:cNvSpPr txBox="1"/>
          <p:nvPr>
            <p:ph idx="3" type="body"/>
          </p:nvPr>
        </p:nvSpPr>
        <p:spPr>
          <a:xfrm>
            <a:off x="204064" y="647571"/>
            <a:ext cx="4209300" cy="34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1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>
  <p:cSld name="Content with Caption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" name="Google Shape;48;p21"/>
          <p:cNvCxnSpPr/>
          <p:nvPr/>
        </p:nvCxnSpPr>
        <p:spPr>
          <a:xfrm>
            <a:off x="204064" y="384819"/>
            <a:ext cx="2006100" cy="0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49" name="Google Shape;49;p21"/>
          <p:cNvCxnSpPr/>
          <p:nvPr/>
        </p:nvCxnSpPr>
        <p:spPr>
          <a:xfrm>
            <a:off x="2532476" y="384819"/>
            <a:ext cx="6364200" cy="0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0" name="Google Shape;50;p21"/>
          <p:cNvSpPr txBox="1"/>
          <p:nvPr>
            <p:ph idx="1" type="body"/>
          </p:nvPr>
        </p:nvSpPr>
        <p:spPr>
          <a:xfrm>
            <a:off x="0" y="4133851"/>
            <a:ext cx="9144000" cy="1050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None/>
              <a:defRPr b="0" i="1" sz="3200" u="none" cap="none" strike="noStrike">
                <a:solidFill>
                  <a:srgbClr val="FF0000"/>
                </a:solidFill>
                <a:latin typeface="MS Gothic"/>
                <a:ea typeface="MS Gothic"/>
                <a:cs typeface="MS Gothic"/>
                <a:sym typeface="MS Gothic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1" name="Google Shape;51;p21"/>
          <p:cNvSpPr txBox="1"/>
          <p:nvPr>
            <p:ph idx="2" type="body"/>
          </p:nvPr>
        </p:nvSpPr>
        <p:spPr>
          <a:xfrm>
            <a:off x="198438" y="647007"/>
            <a:ext cx="2603400" cy="596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E46102"/>
              </a:buClr>
              <a:buSzPts val="3200"/>
              <a:buFont typeface="Arial"/>
              <a:buNone/>
              <a:defRPr b="1" i="0" sz="3200" u="none" cap="none" strike="noStrike">
                <a:solidFill>
                  <a:srgbClr val="E4610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Google Shape;52;p21"/>
          <p:cNvSpPr txBox="1"/>
          <p:nvPr>
            <p:ph idx="3" type="body"/>
          </p:nvPr>
        </p:nvSpPr>
        <p:spPr>
          <a:xfrm>
            <a:off x="198438" y="1405005"/>
            <a:ext cx="2603400" cy="2728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" name="Google Shape;53;p21"/>
          <p:cNvSpPr txBox="1"/>
          <p:nvPr>
            <p:ph idx="4" type="body"/>
          </p:nvPr>
        </p:nvSpPr>
        <p:spPr>
          <a:xfrm>
            <a:off x="3000376" y="647769"/>
            <a:ext cx="5895900" cy="3479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1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ransition" showMasterSp="0">
  <p:cSld name="Transition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5" name="Google Shape;55;p22"/>
          <p:cNvCxnSpPr/>
          <p:nvPr/>
        </p:nvCxnSpPr>
        <p:spPr>
          <a:xfrm>
            <a:off x="204064" y="384818"/>
            <a:ext cx="2006100" cy="0"/>
          </a:xfrm>
          <a:prstGeom prst="straightConnector1">
            <a:avLst/>
          </a:prstGeom>
          <a:noFill/>
          <a:ln cap="flat" cmpd="sng" w="25400">
            <a:solidFill>
              <a:srgbClr val="E4610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6" name="Google Shape;56;p22"/>
          <p:cNvCxnSpPr/>
          <p:nvPr/>
        </p:nvCxnSpPr>
        <p:spPr>
          <a:xfrm>
            <a:off x="2532476" y="384818"/>
            <a:ext cx="6364200" cy="0"/>
          </a:xfrm>
          <a:prstGeom prst="straightConnector1">
            <a:avLst/>
          </a:prstGeom>
          <a:noFill/>
          <a:ln cap="flat" cmpd="sng" w="12700">
            <a:solidFill>
              <a:srgbClr val="E4610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7" name="Google Shape;57;p22"/>
          <p:cNvSpPr txBox="1"/>
          <p:nvPr>
            <p:ph idx="1" type="body"/>
          </p:nvPr>
        </p:nvSpPr>
        <p:spPr>
          <a:xfrm>
            <a:off x="0" y="4133851"/>
            <a:ext cx="9144000" cy="1050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None/>
              <a:defRPr b="0" i="1" sz="3200" u="none" cap="none" strike="noStrike">
                <a:solidFill>
                  <a:srgbClr val="FF0000"/>
                </a:solidFill>
                <a:latin typeface="MS Gothic"/>
                <a:ea typeface="MS Gothic"/>
                <a:cs typeface="MS Gothic"/>
                <a:sym typeface="MS Gothic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8" name="Google Shape;58;p22"/>
          <p:cNvSpPr txBox="1"/>
          <p:nvPr>
            <p:ph idx="2" type="body"/>
          </p:nvPr>
        </p:nvSpPr>
        <p:spPr>
          <a:xfrm>
            <a:off x="204064" y="2990850"/>
            <a:ext cx="86925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b="1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pic>
        <p:nvPicPr>
          <p:cNvPr id="59" name="Google Shape;59;p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43281" y="113944"/>
            <a:ext cx="468232" cy="2341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 or End Slide">
  <p:cSld name="Section Header or End Slide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3"/>
          <p:cNvSpPr/>
          <p:nvPr/>
        </p:nvSpPr>
        <p:spPr>
          <a:xfrm>
            <a:off x="0" y="0"/>
            <a:ext cx="9141600" cy="5143500"/>
          </a:xfrm>
          <a:prstGeom prst="rect">
            <a:avLst/>
          </a:prstGeom>
          <a:solidFill>
            <a:srgbClr val="E46102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2" name="Google Shape;62;p23"/>
          <p:cNvCxnSpPr/>
          <p:nvPr/>
        </p:nvCxnSpPr>
        <p:spPr>
          <a:xfrm>
            <a:off x="204064" y="384818"/>
            <a:ext cx="2006100" cy="0"/>
          </a:xfrm>
          <a:prstGeom prst="straightConnector1">
            <a:avLst/>
          </a:prstGeom>
          <a:noFill/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63" name="Google Shape;63;p23"/>
          <p:cNvCxnSpPr/>
          <p:nvPr/>
        </p:nvCxnSpPr>
        <p:spPr>
          <a:xfrm>
            <a:off x="2532476" y="384818"/>
            <a:ext cx="6364200" cy="0"/>
          </a:xfrm>
          <a:prstGeom prst="straightConnector1">
            <a:avLst/>
          </a:prstGeom>
          <a:noFill/>
          <a:ln cap="flat" cmpd="sng" w="127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4" name="Google Shape;64;p23"/>
          <p:cNvSpPr txBox="1"/>
          <p:nvPr>
            <p:ph idx="1" type="body"/>
          </p:nvPr>
        </p:nvSpPr>
        <p:spPr>
          <a:xfrm>
            <a:off x="204064" y="3194050"/>
            <a:ext cx="8692500" cy="939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Arial"/>
              <a:buNone/>
              <a:defRPr b="1" i="0" sz="5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5" name="Google Shape;65;p23"/>
          <p:cNvSpPr txBox="1"/>
          <p:nvPr>
            <p:ph idx="2" type="body"/>
          </p:nvPr>
        </p:nvSpPr>
        <p:spPr>
          <a:xfrm>
            <a:off x="0" y="4133851"/>
            <a:ext cx="9144000" cy="1050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None/>
              <a:defRPr b="0" i="1" sz="3200" u="none" cap="none" strike="noStrike">
                <a:solidFill>
                  <a:srgbClr val="FF0000"/>
                </a:solidFill>
                <a:latin typeface="MS Gothic"/>
                <a:ea typeface="MS Gothic"/>
                <a:cs typeface="MS Gothic"/>
                <a:sym typeface="MS Gothic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pic>
        <p:nvPicPr>
          <p:cNvPr id="66" name="Google Shape;66;p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43281" y="113944"/>
            <a:ext cx="468232" cy="2341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Char char="●"/>
              <a:defRPr b="0" i="0" sz="5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Char char="○"/>
              <a:defRPr b="0" i="0" sz="5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Char char="■"/>
              <a:defRPr b="0" i="0" sz="5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Char char="●"/>
              <a:defRPr b="0" i="0" sz="5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Char char="○"/>
              <a:defRPr b="0" i="0" sz="5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Char char="■"/>
              <a:defRPr b="0" i="0" sz="5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Char char="●"/>
              <a:defRPr b="0" i="0" sz="5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Char char="○"/>
              <a:defRPr b="0" i="0" sz="5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Char char="■"/>
              <a:defRPr b="0" i="0" sz="5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9" name="Google Shape;69;p2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0" name="Google Shape;70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9.xml"/><Relationship Id="rId10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0.xml"/><Relationship Id="rId1" Type="http://schemas.openxmlformats.org/officeDocument/2006/relationships/image" Target="../media/image1.png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9" Type="http://schemas.openxmlformats.org/officeDocument/2006/relationships/slideLayout" Target="../slideLayouts/slideLayout7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15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243281" y="113944"/>
            <a:ext cx="468232" cy="234117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7;p15"/>
          <p:cNvSpPr txBox="1"/>
          <p:nvPr/>
        </p:nvSpPr>
        <p:spPr>
          <a:xfrm>
            <a:off x="8027534" y="193157"/>
            <a:ext cx="9309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" sz="9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|  </a:t>
            </a:r>
            <a:fld id="{00000000-1234-1234-1234-123412341234}" type="slidenum">
              <a:rPr b="0" i="0" lang="en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" name="Google Shape;8;p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892479" y="229609"/>
            <a:ext cx="1663755" cy="99215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"/>
          <p:cNvSpPr txBox="1"/>
          <p:nvPr>
            <p:ph idx="4" type="body"/>
          </p:nvPr>
        </p:nvSpPr>
        <p:spPr>
          <a:xfrm>
            <a:off x="754549" y="956800"/>
            <a:ext cx="6682500" cy="2304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SzPts val="5400"/>
              <a:buNone/>
            </a:pPr>
            <a:r>
              <a:rPr lang="en"/>
              <a:t>Groups and Teams</a:t>
            </a:r>
            <a:endParaRPr/>
          </a:p>
        </p:txBody>
      </p:sp>
      <p:sp>
        <p:nvSpPr>
          <p:cNvPr id="80" name="Google Shape;80;p1"/>
          <p:cNvSpPr txBox="1"/>
          <p:nvPr>
            <p:ph idx="1" type="body"/>
          </p:nvPr>
        </p:nvSpPr>
        <p:spPr>
          <a:xfrm>
            <a:off x="2008148" y="3287404"/>
            <a:ext cx="5793000" cy="3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lang="en"/>
              <a:t>Toyota Production Systems Lab</a:t>
            </a:r>
            <a:endParaRPr/>
          </a:p>
        </p:txBody>
      </p:sp>
      <p:sp>
        <p:nvSpPr>
          <p:cNvPr id="81" name="Google Shape;81;p1"/>
          <p:cNvSpPr txBox="1"/>
          <p:nvPr>
            <p:ph idx="2" type="body"/>
          </p:nvPr>
        </p:nvSpPr>
        <p:spPr>
          <a:xfrm>
            <a:off x="2008148" y="3670551"/>
            <a:ext cx="5793000" cy="409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lang="en"/>
              <a:t>Grade 6-8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c8804f2bf1_0_43"/>
          <p:cNvSpPr txBox="1"/>
          <p:nvPr>
            <p:ph idx="2" type="body"/>
          </p:nvPr>
        </p:nvSpPr>
        <p:spPr>
          <a:xfrm>
            <a:off x="204064" y="718839"/>
            <a:ext cx="8692500" cy="522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800"/>
              <a:buNone/>
            </a:pPr>
            <a:r>
              <a:rPr lang="en"/>
              <a:t>Leadership Styles</a:t>
            </a:r>
            <a:endParaRPr/>
          </a:p>
        </p:txBody>
      </p:sp>
      <p:sp>
        <p:nvSpPr>
          <p:cNvPr id="137" name="Google Shape;137;gc8804f2bf1_0_43"/>
          <p:cNvSpPr txBox="1"/>
          <p:nvPr>
            <p:ph idx="3" type="body"/>
          </p:nvPr>
        </p:nvSpPr>
        <p:spPr>
          <a:xfrm>
            <a:off x="204075" y="1308175"/>
            <a:ext cx="4924800" cy="2699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38100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400"/>
              <a:buChar char="▪"/>
            </a:pPr>
            <a:r>
              <a:rPr lang="en"/>
              <a:t>Task oriented</a:t>
            </a:r>
            <a:endParaRPr/>
          </a:p>
          <a:p>
            <a:pPr indent="-3556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"/>
              <a:t>Focus on the tasks and how they will get done</a:t>
            </a:r>
            <a:endParaRPr/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▪"/>
            </a:pPr>
            <a:r>
              <a:rPr lang="en"/>
              <a:t>Member satisfaction oriented</a:t>
            </a:r>
            <a:endParaRPr/>
          </a:p>
          <a:p>
            <a:pPr indent="-3556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"/>
              <a:t>Resolving issues</a:t>
            </a:r>
            <a:endParaRPr/>
          </a:p>
          <a:p>
            <a:pPr indent="-3556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"/>
              <a:t>Coaching / Supporting team members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cbeb034042_0_0"/>
          <p:cNvSpPr txBox="1"/>
          <p:nvPr>
            <p:ph idx="2" type="body"/>
          </p:nvPr>
        </p:nvSpPr>
        <p:spPr>
          <a:xfrm>
            <a:off x="204064" y="718839"/>
            <a:ext cx="8692500" cy="522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800"/>
              <a:buNone/>
            </a:pPr>
            <a:r>
              <a:rPr lang="en"/>
              <a:t>Boy Scout example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/>
          </a:p>
        </p:txBody>
      </p:sp>
      <p:sp>
        <p:nvSpPr>
          <p:cNvPr id="143" name="Google Shape;143;gcbeb034042_0_0"/>
          <p:cNvSpPr txBox="1"/>
          <p:nvPr>
            <p:ph idx="3" type="body"/>
          </p:nvPr>
        </p:nvSpPr>
        <p:spPr>
          <a:xfrm>
            <a:off x="204064" y="1308169"/>
            <a:ext cx="8692500" cy="28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400"/>
              <a:buNone/>
            </a:pPr>
            <a:r>
              <a:rPr lang="en" sz="2000"/>
              <a:t>Two different groups each taught one of the methods.</a:t>
            </a:r>
            <a:endParaRPr sz="2000"/>
          </a:p>
          <a:p>
            <a:pPr indent="0" lvl="0" marL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400"/>
              <a:buNone/>
            </a:pPr>
            <a:r>
              <a:rPr lang="en" sz="2000"/>
              <a:t>The task oriented team got more done when the leader was there, but when he left, nothing got done.</a:t>
            </a:r>
            <a:endParaRPr sz="2000"/>
          </a:p>
          <a:p>
            <a:pPr indent="0" lvl="0" marL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400"/>
              <a:buNone/>
            </a:pPr>
            <a:r>
              <a:rPr lang="en" sz="2000"/>
              <a:t>The member oriented team got less done when they were together, but kept working even when the leader wasn’t there to direct them.</a:t>
            </a:r>
            <a:endParaRPr sz="20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c8804f2bf1_0_62"/>
          <p:cNvSpPr txBox="1"/>
          <p:nvPr>
            <p:ph idx="2" type="body"/>
          </p:nvPr>
        </p:nvSpPr>
        <p:spPr>
          <a:xfrm>
            <a:off x="204064" y="718839"/>
            <a:ext cx="8692500" cy="522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800"/>
              <a:buNone/>
            </a:pPr>
            <a:r>
              <a:rPr lang="en"/>
              <a:t>Teams</a:t>
            </a:r>
            <a:endParaRPr/>
          </a:p>
        </p:txBody>
      </p:sp>
      <p:sp>
        <p:nvSpPr>
          <p:cNvPr id="149" name="Google Shape;149;gc8804f2bf1_0_62"/>
          <p:cNvSpPr txBox="1"/>
          <p:nvPr>
            <p:ph idx="3" type="body"/>
          </p:nvPr>
        </p:nvSpPr>
        <p:spPr>
          <a:xfrm>
            <a:off x="204064" y="1308169"/>
            <a:ext cx="8692500" cy="28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400"/>
              <a:buNone/>
            </a:pPr>
            <a:r>
              <a:rPr lang="en"/>
              <a:t>The changes in a leader’s style assist in changing the group to become a team.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400"/>
              <a:buNone/>
            </a:pPr>
            <a:r>
              <a:rPr lang="en"/>
              <a:t>A team is a group that can both complete the task and keep all of the members happy.</a:t>
            </a:r>
            <a:endParaRPr/>
          </a:p>
        </p:txBody>
      </p:sp>
      <p:sp>
        <p:nvSpPr>
          <p:cNvPr id="150" name="Google Shape;150;gc8804f2bf1_0_62"/>
          <p:cNvSpPr/>
          <p:nvPr/>
        </p:nvSpPr>
        <p:spPr>
          <a:xfrm>
            <a:off x="3226850" y="4207425"/>
            <a:ext cx="4536600" cy="9360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Team Maturity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gc8804f2bf1_0_62"/>
          <p:cNvSpPr txBox="1"/>
          <p:nvPr/>
        </p:nvSpPr>
        <p:spPr>
          <a:xfrm>
            <a:off x="3202475" y="3978271"/>
            <a:ext cx="572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Task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gc8804f2bf1_0_62"/>
          <p:cNvSpPr txBox="1"/>
          <p:nvPr/>
        </p:nvSpPr>
        <p:spPr>
          <a:xfrm>
            <a:off x="5523775" y="3978275"/>
            <a:ext cx="1867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Member satisfaction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gc8804f2bf1_0_62"/>
          <p:cNvSpPr txBox="1"/>
          <p:nvPr/>
        </p:nvSpPr>
        <p:spPr>
          <a:xfrm rot="-5400000">
            <a:off x="2813750" y="4506075"/>
            <a:ext cx="4875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Less</a:t>
            </a:r>
            <a:endParaRPr b="0" i="0" sz="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gc8804f2bf1_0_62"/>
          <p:cNvSpPr txBox="1"/>
          <p:nvPr/>
        </p:nvSpPr>
        <p:spPr>
          <a:xfrm rot="-5400000">
            <a:off x="7689050" y="4506075"/>
            <a:ext cx="4875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More</a:t>
            </a:r>
            <a:endParaRPr b="0" i="0" sz="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"/>
          <p:cNvSpPr txBox="1"/>
          <p:nvPr>
            <p:ph idx="2" type="body"/>
          </p:nvPr>
        </p:nvSpPr>
        <p:spPr>
          <a:xfrm>
            <a:off x="204064" y="718839"/>
            <a:ext cx="8692500" cy="522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800"/>
              <a:buNone/>
            </a:pPr>
            <a:r>
              <a:rPr lang="en"/>
              <a:t>Agenda</a:t>
            </a:r>
            <a:endParaRPr/>
          </a:p>
        </p:txBody>
      </p:sp>
      <p:sp>
        <p:nvSpPr>
          <p:cNvPr id="87" name="Google Shape;87;p2"/>
          <p:cNvSpPr txBox="1"/>
          <p:nvPr>
            <p:ph idx="3" type="body"/>
          </p:nvPr>
        </p:nvSpPr>
        <p:spPr>
          <a:xfrm>
            <a:off x="204064" y="1308169"/>
            <a:ext cx="8692500" cy="28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38100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400"/>
              <a:buChar char="▪"/>
            </a:pPr>
            <a:r>
              <a:rPr lang="en"/>
              <a:t>Groups</a:t>
            </a:r>
            <a:endParaRPr/>
          </a:p>
          <a:p>
            <a:pPr indent="-38100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400"/>
              <a:buChar char="▪"/>
            </a:pPr>
            <a:r>
              <a:rPr lang="en"/>
              <a:t>Group Characterization</a:t>
            </a:r>
            <a:endParaRPr/>
          </a:p>
          <a:p>
            <a:pPr indent="-38100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400"/>
              <a:buChar char="▪"/>
            </a:pPr>
            <a:r>
              <a:rPr lang="en"/>
              <a:t>Leadership Styles</a:t>
            </a:r>
            <a:endParaRPr/>
          </a:p>
          <a:p>
            <a:pPr indent="-38100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400"/>
              <a:buChar char="▪"/>
            </a:pPr>
            <a:r>
              <a:rPr lang="en"/>
              <a:t>Teams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3"/>
          <p:cNvSpPr txBox="1"/>
          <p:nvPr>
            <p:ph idx="2" type="body"/>
          </p:nvPr>
        </p:nvSpPr>
        <p:spPr>
          <a:xfrm>
            <a:off x="3252528" y="1305759"/>
            <a:ext cx="5643900" cy="4671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400"/>
              <a:buNone/>
            </a:pPr>
            <a:r>
              <a:rPr lang="en"/>
              <a:t>Accompanying worksheet</a:t>
            </a:r>
            <a:endParaRPr/>
          </a:p>
        </p:txBody>
      </p:sp>
      <p:sp>
        <p:nvSpPr>
          <p:cNvPr id="93" name="Google Shape;93;p3"/>
          <p:cNvSpPr txBox="1"/>
          <p:nvPr>
            <p:ph idx="3" type="body"/>
          </p:nvPr>
        </p:nvSpPr>
        <p:spPr>
          <a:xfrm>
            <a:off x="3246526" y="1920619"/>
            <a:ext cx="5649900" cy="2211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lang="en"/>
              <a:t>Please follow along with the worksheet titled “”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c8804f2bf1_0_0"/>
          <p:cNvSpPr txBox="1"/>
          <p:nvPr>
            <p:ph idx="2" type="body"/>
          </p:nvPr>
        </p:nvSpPr>
        <p:spPr>
          <a:xfrm>
            <a:off x="204064" y="718839"/>
            <a:ext cx="8692500" cy="522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800"/>
              <a:buNone/>
            </a:pPr>
            <a:r>
              <a:rPr lang="en"/>
              <a:t>Starfish</a:t>
            </a:r>
            <a:endParaRPr/>
          </a:p>
        </p:txBody>
      </p:sp>
      <p:sp>
        <p:nvSpPr>
          <p:cNvPr id="99" name="Google Shape;99;gc8804f2bf1_0_0"/>
          <p:cNvSpPr txBox="1"/>
          <p:nvPr>
            <p:ph idx="3" type="body"/>
          </p:nvPr>
        </p:nvSpPr>
        <p:spPr>
          <a:xfrm>
            <a:off x="204075" y="1308175"/>
            <a:ext cx="6109500" cy="28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35560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Char char="▪"/>
            </a:pPr>
            <a:r>
              <a:rPr lang="en" sz="2000"/>
              <a:t>Each member is like the limb of a starfish</a:t>
            </a:r>
            <a:endParaRPr sz="2000"/>
          </a:p>
          <a:p>
            <a:pPr indent="-3302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•"/>
            </a:pPr>
            <a:r>
              <a:rPr lang="en" sz="1600"/>
              <a:t>Independent, but gets direction from the central nervous system</a:t>
            </a:r>
            <a:endParaRPr sz="1600"/>
          </a:p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▪"/>
            </a:pPr>
            <a:r>
              <a:rPr lang="en" sz="2000"/>
              <a:t>The leader is what directs all of those members towards the goal</a:t>
            </a:r>
            <a:endParaRPr sz="2000"/>
          </a:p>
        </p:txBody>
      </p:sp>
      <p:pic>
        <p:nvPicPr>
          <p:cNvPr id="100" name="Google Shape;100;gc8804f2bf1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70950" y="2505152"/>
            <a:ext cx="2175800" cy="1931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c8804f2bf1_0_7"/>
          <p:cNvSpPr txBox="1"/>
          <p:nvPr>
            <p:ph idx="2" type="body"/>
          </p:nvPr>
        </p:nvSpPr>
        <p:spPr>
          <a:xfrm>
            <a:off x="204064" y="718839"/>
            <a:ext cx="8692500" cy="522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800"/>
              <a:buNone/>
            </a:pPr>
            <a:r>
              <a:rPr lang="en"/>
              <a:t>Groups </a:t>
            </a:r>
            <a:endParaRPr/>
          </a:p>
        </p:txBody>
      </p:sp>
      <p:sp>
        <p:nvSpPr>
          <p:cNvPr id="106" name="Google Shape;106;gc8804f2bf1_0_7"/>
          <p:cNvSpPr txBox="1"/>
          <p:nvPr>
            <p:ph idx="3" type="body"/>
          </p:nvPr>
        </p:nvSpPr>
        <p:spPr>
          <a:xfrm>
            <a:off x="204064" y="1308169"/>
            <a:ext cx="8692500" cy="28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38100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400"/>
              <a:buChar char="▪"/>
            </a:pPr>
            <a:r>
              <a:rPr lang="en"/>
              <a:t>Two goals</a:t>
            </a:r>
            <a:endParaRPr/>
          </a:p>
          <a:p>
            <a:pPr indent="-3556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"/>
              <a:t>Task accomplishment</a:t>
            </a:r>
            <a:endParaRPr/>
          </a:p>
          <a:p>
            <a:pPr indent="-3556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"/>
              <a:t>Member satisfaction</a:t>
            </a:r>
            <a:endParaRPr/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▪"/>
            </a:pPr>
            <a:r>
              <a:rPr lang="en"/>
              <a:t>Categorized by 4 factors</a:t>
            </a:r>
            <a:endParaRPr/>
          </a:p>
          <a:p>
            <a:pPr indent="-3556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"/>
              <a:t>Structure</a:t>
            </a:r>
            <a:endParaRPr/>
          </a:p>
          <a:p>
            <a:pPr indent="-3556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"/>
              <a:t>Cohesiveness</a:t>
            </a:r>
            <a:endParaRPr/>
          </a:p>
          <a:p>
            <a:pPr indent="-3556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"/>
              <a:t>Interdependence</a:t>
            </a:r>
            <a:endParaRPr/>
          </a:p>
          <a:p>
            <a:pPr indent="-3556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"/>
              <a:t>Maturity level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c8804f2bf1_0_13"/>
          <p:cNvSpPr txBox="1"/>
          <p:nvPr>
            <p:ph idx="2" type="body"/>
          </p:nvPr>
        </p:nvSpPr>
        <p:spPr>
          <a:xfrm>
            <a:off x="204064" y="718839"/>
            <a:ext cx="8692500" cy="522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800"/>
              <a:buNone/>
            </a:pPr>
            <a:r>
              <a:rPr lang="en"/>
              <a:t>Structure</a:t>
            </a:r>
            <a:endParaRPr/>
          </a:p>
        </p:txBody>
      </p:sp>
      <p:sp>
        <p:nvSpPr>
          <p:cNvPr id="112" name="Google Shape;112;gc8804f2bf1_0_13"/>
          <p:cNvSpPr txBox="1"/>
          <p:nvPr>
            <p:ph idx="3" type="body"/>
          </p:nvPr>
        </p:nvSpPr>
        <p:spPr>
          <a:xfrm>
            <a:off x="204064" y="1308169"/>
            <a:ext cx="8692500" cy="28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36830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200"/>
              <a:buChar char="▪"/>
            </a:pPr>
            <a:r>
              <a:rPr lang="en" sz="2200"/>
              <a:t>Create roles instead of “Job descriptions”</a:t>
            </a:r>
            <a:endParaRPr sz="2200"/>
          </a:p>
          <a:p>
            <a:pPr indent="-3429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 sz="1800"/>
              <a:t>Prankster</a:t>
            </a:r>
            <a:endParaRPr sz="1800"/>
          </a:p>
          <a:p>
            <a:pPr indent="-3429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 sz="1800"/>
              <a:t>Procrastinator</a:t>
            </a:r>
            <a:endParaRPr sz="1800"/>
          </a:p>
          <a:p>
            <a:pPr indent="-3429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 sz="1800"/>
              <a:t>Family man</a:t>
            </a:r>
            <a:endParaRPr sz="1800"/>
          </a:p>
          <a:p>
            <a:pPr indent="-3683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▪"/>
            </a:pPr>
            <a:r>
              <a:rPr lang="en" sz="2200"/>
              <a:t>Create norms instead of “policies”</a:t>
            </a:r>
            <a:endParaRPr sz="2200"/>
          </a:p>
          <a:p>
            <a:pPr indent="-3429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 sz="1800"/>
              <a:t>Work at the same speed as everyone else</a:t>
            </a:r>
            <a:endParaRPr sz="1800"/>
          </a:p>
          <a:p>
            <a:pPr indent="-3429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 sz="1800"/>
              <a:t>Everyone plays the same game even if they do not like it</a:t>
            </a:r>
            <a:endParaRPr sz="1800"/>
          </a:p>
          <a:p>
            <a:pPr indent="-3683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▪"/>
            </a:pPr>
            <a:r>
              <a:rPr lang="en" sz="2200"/>
              <a:t>Creates a status system instead of a hierarchy</a:t>
            </a:r>
            <a:endParaRPr sz="2200"/>
          </a:p>
          <a:p>
            <a:pPr indent="-3683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" sz="2200"/>
              <a:t>Everyone on a roughly equal level instead of a leader, a second in command, etc.</a:t>
            </a:r>
            <a:endParaRPr sz="22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c8804f2bf1_0_19"/>
          <p:cNvSpPr txBox="1"/>
          <p:nvPr>
            <p:ph idx="2" type="body"/>
          </p:nvPr>
        </p:nvSpPr>
        <p:spPr>
          <a:xfrm>
            <a:off x="204064" y="718839"/>
            <a:ext cx="8692500" cy="522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800"/>
              <a:buNone/>
            </a:pPr>
            <a:r>
              <a:rPr lang="en"/>
              <a:t>Cohesiveness</a:t>
            </a:r>
            <a:endParaRPr/>
          </a:p>
        </p:txBody>
      </p:sp>
      <p:sp>
        <p:nvSpPr>
          <p:cNvPr id="118" name="Google Shape;118;gc8804f2bf1_0_19"/>
          <p:cNvSpPr txBox="1"/>
          <p:nvPr>
            <p:ph idx="3" type="body"/>
          </p:nvPr>
        </p:nvSpPr>
        <p:spPr>
          <a:xfrm>
            <a:off x="204064" y="1308169"/>
            <a:ext cx="8692500" cy="28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36830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200"/>
              <a:buChar char="▪"/>
            </a:pPr>
            <a:r>
              <a:rPr lang="en" sz="2200"/>
              <a:t>To a certain extent, is a good feature</a:t>
            </a:r>
            <a:endParaRPr sz="2200"/>
          </a:p>
          <a:p>
            <a:pPr indent="-3683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" sz="2200"/>
              <a:t>Interaction between members</a:t>
            </a:r>
            <a:endParaRPr sz="2200"/>
          </a:p>
          <a:p>
            <a:pPr indent="-3683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" sz="2200"/>
              <a:t>Communication within the team</a:t>
            </a:r>
            <a:endParaRPr sz="2200"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▪"/>
            </a:pPr>
            <a:r>
              <a:rPr lang="en"/>
              <a:t>Too much can be an issue</a:t>
            </a:r>
            <a:endParaRPr/>
          </a:p>
          <a:p>
            <a:pPr indent="-3556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"/>
              <a:t>Just because some is good, does not mean more is better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Google Shape;123;gc8804f2bf1_0_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12250" y="3602950"/>
            <a:ext cx="2584325" cy="1351275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Google Shape;124;gc8804f2bf1_0_25"/>
          <p:cNvSpPr txBox="1"/>
          <p:nvPr>
            <p:ph idx="2" type="body"/>
          </p:nvPr>
        </p:nvSpPr>
        <p:spPr>
          <a:xfrm>
            <a:off x="204064" y="718839"/>
            <a:ext cx="8692500" cy="522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800"/>
              <a:buNone/>
            </a:pPr>
            <a:r>
              <a:rPr lang="en"/>
              <a:t>Interdependence: Low to High</a:t>
            </a:r>
            <a:endParaRPr/>
          </a:p>
        </p:txBody>
      </p:sp>
      <p:sp>
        <p:nvSpPr>
          <p:cNvPr id="125" name="Google Shape;125;gc8804f2bf1_0_25"/>
          <p:cNvSpPr txBox="1"/>
          <p:nvPr>
            <p:ph idx="3" type="body"/>
          </p:nvPr>
        </p:nvSpPr>
        <p:spPr>
          <a:xfrm>
            <a:off x="204075" y="1308175"/>
            <a:ext cx="6936300" cy="3294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34290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</a:pPr>
            <a:r>
              <a:rPr lang="en" sz="1800"/>
              <a:t>Pooled</a:t>
            </a:r>
            <a:endParaRPr sz="1800"/>
          </a:p>
          <a:p>
            <a:pPr indent="-3429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 sz="1400"/>
              <a:t>Everyone puts forward one thing towards the goal</a:t>
            </a:r>
            <a:endParaRPr sz="18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 sz="1400"/>
              <a:t>Baseball: everyone watches when one player hits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 sz="1400"/>
              <a:t>Teaching: each teacher teaches their class, not relying on the others</a:t>
            </a:r>
            <a:endParaRPr sz="1400"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▪"/>
            </a:pPr>
            <a:r>
              <a:rPr lang="en" sz="1800"/>
              <a:t>Serial</a:t>
            </a:r>
            <a:endParaRPr sz="18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 sz="1400"/>
              <a:t>Nex person in line can’t do their job until you do yours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 sz="1400"/>
              <a:t>Football team: Center needs to give ball to Quarterback so he can throw it</a:t>
            </a:r>
            <a:endParaRPr sz="1400"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▪"/>
            </a:pPr>
            <a:r>
              <a:rPr lang="en" sz="1800"/>
              <a:t>Reciprocal</a:t>
            </a:r>
            <a:endParaRPr sz="18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 sz="1400"/>
              <a:t>Everyone works together at same time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 sz="1400"/>
              <a:t>Basketball team: depending on what is going on, might pass to each other, try to keep up with each other</a:t>
            </a:r>
            <a:endParaRPr sz="1400"/>
          </a:p>
          <a:p>
            <a:pPr indent="0" lvl="0" marL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c8804f2bf1_0_31"/>
          <p:cNvSpPr txBox="1"/>
          <p:nvPr>
            <p:ph idx="2" type="body"/>
          </p:nvPr>
        </p:nvSpPr>
        <p:spPr>
          <a:xfrm>
            <a:off x="204064" y="718839"/>
            <a:ext cx="8692500" cy="522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800"/>
              <a:buNone/>
            </a:pPr>
            <a:r>
              <a:rPr lang="en"/>
              <a:t>Maturity level</a:t>
            </a:r>
            <a:endParaRPr/>
          </a:p>
        </p:txBody>
      </p:sp>
      <p:sp>
        <p:nvSpPr>
          <p:cNvPr id="131" name="Google Shape;131;gc8804f2bf1_0_31"/>
          <p:cNvSpPr txBox="1"/>
          <p:nvPr>
            <p:ph idx="3" type="body"/>
          </p:nvPr>
        </p:nvSpPr>
        <p:spPr>
          <a:xfrm>
            <a:off x="204075" y="1308176"/>
            <a:ext cx="8692500" cy="3381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38100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400"/>
              <a:buChar char="▪"/>
            </a:pPr>
            <a:r>
              <a:rPr lang="en"/>
              <a:t>Immature</a:t>
            </a:r>
            <a:endParaRPr/>
          </a:p>
          <a:p>
            <a:pPr indent="-3556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"/>
              <a:t>Establishing a structure and norms</a:t>
            </a:r>
            <a:endParaRPr/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▪"/>
            </a:pPr>
            <a:r>
              <a:rPr lang="en"/>
              <a:t>Structurally mature</a:t>
            </a:r>
            <a:endParaRPr/>
          </a:p>
          <a:p>
            <a:pPr indent="-3556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"/>
              <a:t>Still issues with cooperation</a:t>
            </a:r>
            <a:endParaRPr/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▪"/>
            </a:pPr>
            <a:r>
              <a:rPr lang="en"/>
              <a:t>Interpersonally mature</a:t>
            </a:r>
            <a:endParaRPr/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▪"/>
            </a:pPr>
            <a:r>
              <a:rPr lang="en"/>
              <a:t>Team</a:t>
            </a:r>
            <a:endParaRPr/>
          </a:p>
          <a:p>
            <a:pPr indent="-3556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"/>
              <a:t>Can perform tasks at a high level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400"/>
              <a:buNone/>
            </a:pPr>
            <a:r>
              <a:rPr lang="en"/>
              <a:t>How do we move from immature to being a team?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RIT">
  <a:themeElements>
    <a:clrScheme name="RIT">
      <a:dk1>
        <a:srgbClr val="000000"/>
      </a:dk1>
      <a:lt1>
        <a:srgbClr val="FFFFFF"/>
      </a:lt1>
      <a:dk2>
        <a:srgbClr val="E36102"/>
      </a:dk2>
      <a:lt2>
        <a:srgbClr val="EEEEEE"/>
      </a:lt2>
      <a:accent1>
        <a:srgbClr val="83BD00"/>
      </a:accent1>
      <a:accent2>
        <a:srgbClr val="C3D600"/>
      </a:accent2>
      <a:accent3>
        <a:srgbClr val="009CBD"/>
      </a:accent3>
      <a:accent4>
        <a:srgbClr val="7D55C7"/>
      </a:accent4>
      <a:accent5>
        <a:srgbClr val="DA281C"/>
      </a:accent5>
      <a:accent6>
        <a:srgbClr val="F6BE00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