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iYuC5A8yAzwEAgk0sM7lRXL2Jt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12C4D9-47BF-4EBE-985D-5F442B529C29}">
  <a:tblStyle styleId="{0712C4D9-47BF-4EBE-985D-5F442B529C2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6871" y="93473"/>
            <a:ext cx="521207" cy="16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9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/>
          <p:nvPr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rgbClr val="D95E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7"/>
          <p:cNvSpPr txBox="1"/>
          <p:nvPr>
            <p:ph idx="1" type="body"/>
          </p:nvPr>
        </p:nvSpPr>
        <p:spPr>
          <a:xfrm>
            <a:off x="423036" y="3287403"/>
            <a:ext cx="5793028" cy="35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7"/>
          <p:cNvSpPr txBox="1"/>
          <p:nvPr>
            <p:ph idx="2" type="body"/>
          </p:nvPr>
        </p:nvSpPr>
        <p:spPr>
          <a:xfrm>
            <a:off x="423036" y="3670550"/>
            <a:ext cx="5793027" cy="40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idx="3" type="body"/>
          </p:nvPr>
        </p:nvSpPr>
        <p:spPr>
          <a:xfrm>
            <a:off x="0" y="4149565"/>
            <a:ext cx="9144000" cy="1009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9268" y="89186"/>
            <a:ext cx="438810" cy="17151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7"/>
          <p:cNvSpPr txBox="1"/>
          <p:nvPr>
            <p:ph idx="4" type="body"/>
          </p:nvPr>
        </p:nvSpPr>
        <p:spPr>
          <a:xfrm>
            <a:off x="423036" y="846693"/>
            <a:ext cx="4446110" cy="2305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rgbClr val="D95E00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D95E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7463"/>
            <a:ext cx="9144000" cy="4646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8"/>
          <p:cNvCxnSpPr/>
          <p:nvPr/>
        </p:nvCxnSpPr>
        <p:spPr>
          <a:xfrm>
            <a:off x="204064" y="497463"/>
            <a:ext cx="2006060" cy="0"/>
          </a:xfrm>
          <a:prstGeom prst="straightConnector1">
            <a:avLst/>
          </a:prstGeom>
          <a:noFill/>
          <a:ln cap="flat" cmpd="sng" w="25400">
            <a:solidFill>
              <a:srgbClr val="D95E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18"/>
          <p:cNvCxnSpPr/>
          <p:nvPr/>
        </p:nvCxnSpPr>
        <p:spPr>
          <a:xfrm>
            <a:off x="2532476" y="497463"/>
            <a:ext cx="6364052" cy="0"/>
          </a:xfrm>
          <a:prstGeom prst="straightConnector1">
            <a:avLst/>
          </a:prstGeom>
          <a:noFill/>
          <a:ln cap="flat" cmpd="sng" w="12700">
            <a:solidFill>
              <a:srgbClr val="D95E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204064" y="859361"/>
            <a:ext cx="2705824" cy="32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95E00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D95E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3252528" y="1424753"/>
            <a:ext cx="5644000" cy="46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3" type="body"/>
          </p:nvPr>
        </p:nvSpPr>
        <p:spPr>
          <a:xfrm>
            <a:off x="0" y="4133851"/>
            <a:ext cx="9144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4" type="body"/>
          </p:nvPr>
        </p:nvSpPr>
        <p:spPr>
          <a:xfrm>
            <a:off x="3246525" y="2039614"/>
            <a:ext cx="5650003" cy="2066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95E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F6F2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F6F2A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TR"/>
              <a:buChar char="&gt;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D95E00"/>
              </a:buClr>
              <a:buSzPts val="1100"/>
              <a:buFont typeface="NTR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19"/>
          <p:cNvCxnSpPr/>
          <p:nvPr/>
        </p:nvCxnSpPr>
        <p:spPr>
          <a:xfrm>
            <a:off x="204064" y="497463"/>
            <a:ext cx="200606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19"/>
          <p:cNvCxnSpPr/>
          <p:nvPr/>
        </p:nvCxnSpPr>
        <p:spPr>
          <a:xfrm>
            <a:off x="2532476" y="497463"/>
            <a:ext cx="636405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2" type="body"/>
          </p:nvPr>
        </p:nvSpPr>
        <p:spPr>
          <a:xfrm>
            <a:off x="204064" y="772915"/>
            <a:ext cx="8692464" cy="336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20"/>
          <p:cNvCxnSpPr/>
          <p:nvPr/>
        </p:nvCxnSpPr>
        <p:spPr>
          <a:xfrm>
            <a:off x="204064" y="497463"/>
            <a:ext cx="200606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20"/>
          <p:cNvCxnSpPr/>
          <p:nvPr/>
        </p:nvCxnSpPr>
        <p:spPr>
          <a:xfrm>
            <a:off x="2532476" y="497463"/>
            <a:ext cx="636405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4692650" y="773113"/>
            <a:ext cx="4203700" cy="336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3" type="body"/>
          </p:nvPr>
        </p:nvSpPr>
        <p:spPr>
          <a:xfrm>
            <a:off x="204064" y="772915"/>
            <a:ext cx="4209186" cy="336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21"/>
          <p:cNvCxnSpPr/>
          <p:nvPr/>
        </p:nvCxnSpPr>
        <p:spPr>
          <a:xfrm>
            <a:off x="204064" y="497463"/>
            <a:ext cx="200606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21"/>
          <p:cNvCxnSpPr/>
          <p:nvPr/>
        </p:nvCxnSpPr>
        <p:spPr>
          <a:xfrm>
            <a:off x="2532476" y="497463"/>
            <a:ext cx="636405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1"/>
          <p:cNvSpPr txBox="1"/>
          <p:nvPr>
            <p:ph idx="2" type="body"/>
          </p:nvPr>
        </p:nvSpPr>
        <p:spPr>
          <a:xfrm>
            <a:off x="204064" y="837833"/>
            <a:ext cx="8692464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95E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D95E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1"/>
          <p:cNvSpPr txBox="1"/>
          <p:nvPr>
            <p:ph idx="3" type="body"/>
          </p:nvPr>
        </p:nvSpPr>
        <p:spPr>
          <a:xfrm>
            <a:off x="204064" y="1427163"/>
            <a:ext cx="8692464" cy="2674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95E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95E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D95E00"/>
              </a:buClr>
              <a:buSzPts val="900"/>
              <a:buFont typeface="NTR"/>
              <a:buChar char="&gt;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22"/>
          <p:cNvCxnSpPr/>
          <p:nvPr/>
        </p:nvCxnSpPr>
        <p:spPr>
          <a:xfrm>
            <a:off x="204064" y="497463"/>
            <a:ext cx="200606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22"/>
          <p:cNvCxnSpPr/>
          <p:nvPr/>
        </p:nvCxnSpPr>
        <p:spPr>
          <a:xfrm>
            <a:off x="2532476" y="497463"/>
            <a:ext cx="636405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198438" y="772351"/>
            <a:ext cx="2603500" cy="59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95E00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D95E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198438" y="1524000"/>
            <a:ext cx="2603500" cy="2609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3000375" y="773113"/>
            <a:ext cx="5895975" cy="336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21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23"/>
          <p:cNvCxnSpPr/>
          <p:nvPr/>
        </p:nvCxnSpPr>
        <p:spPr>
          <a:xfrm>
            <a:off x="204064" y="497462"/>
            <a:ext cx="2006060" cy="0"/>
          </a:xfrm>
          <a:prstGeom prst="straightConnector1">
            <a:avLst/>
          </a:prstGeom>
          <a:noFill/>
          <a:ln cap="flat" cmpd="sng" w="25400">
            <a:solidFill>
              <a:srgbClr val="D95E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23"/>
          <p:cNvCxnSpPr/>
          <p:nvPr/>
        </p:nvCxnSpPr>
        <p:spPr>
          <a:xfrm>
            <a:off x="2532476" y="497462"/>
            <a:ext cx="6364052" cy="0"/>
          </a:xfrm>
          <a:prstGeom prst="straightConnector1">
            <a:avLst/>
          </a:prstGeom>
          <a:noFill/>
          <a:ln cap="flat" cmpd="sng" w="12700">
            <a:solidFill>
              <a:srgbClr val="D95E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23"/>
          <p:cNvSpPr txBox="1"/>
          <p:nvPr>
            <p:ph idx="1" type="body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3"/>
          <p:cNvSpPr txBox="1"/>
          <p:nvPr>
            <p:ph idx="2" type="body"/>
          </p:nvPr>
        </p:nvSpPr>
        <p:spPr>
          <a:xfrm>
            <a:off x="204064" y="2990850"/>
            <a:ext cx="869246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" name="Google Shape;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825" y="227613"/>
            <a:ext cx="417144" cy="163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/>
          <p:nvPr/>
        </p:nvSpPr>
        <p:spPr>
          <a:xfrm>
            <a:off x="0" y="0"/>
            <a:ext cx="9144000" cy="5295900"/>
          </a:xfrm>
          <a:prstGeom prst="rect">
            <a:avLst/>
          </a:prstGeom>
          <a:solidFill>
            <a:srgbClr val="D95E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p24"/>
          <p:cNvCxnSpPr/>
          <p:nvPr/>
        </p:nvCxnSpPr>
        <p:spPr>
          <a:xfrm>
            <a:off x="204064" y="497462"/>
            <a:ext cx="200606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24"/>
          <p:cNvCxnSpPr/>
          <p:nvPr/>
        </p:nvCxnSpPr>
        <p:spPr>
          <a:xfrm>
            <a:off x="2532476" y="497462"/>
            <a:ext cx="636405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24"/>
          <p:cNvSpPr txBox="1"/>
          <p:nvPr>
            <p:ph idx="1" type="body"/>
          </p:nvPr>
        </p:nvSpPr>
        <p:spPr>
          <a:xfrm>
            <a:off x="204064" y="3194050"/>
            <a:ext cx="8692464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4"/>
          <p:cNvSpPr txBox="1"/>
          <p:nvPr>
            <p:ph idx="2" type="body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" name="Google Shape;6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8825" y="227613"/>
            <a:ext cx="417144" cy="163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/>
        </p:nvSpPr>
        <p:spPr>
          <a:xfrm>
            <a:off x="8056408" y="211967"/>
            <a:ext cx="930808" cy="203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-US" sz="8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8825" y="227613"/>
            <a:ext cx="417144" cy="16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3400" y="247418"/>
            <a:ext cx="1693696" cy="1012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hyperlink" Target="https://sciencesetartavecelissamansour.blogspot.com/2020/07/cest-par-lexperience-que-progressent-la.html" TargetMode="External"/><Relationship Id="rId5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hyperlink" Target="https://linked2leadership.wordpress.com/category/professional-development/" TargetMode="External"/><Relationship Id="rId5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/>
          <p:nvPr>
            <p:ph idx="1" type="body"/>
          </p:nvPr>
        </p:nvSpPr>
        <p:spPr>
          <a:xfrm>
            <a:off x="547736" y="660581"/>
            <a:ext cx="8144572" cy="1700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Reframing General Education @ RIT</a:t>
            </a:r>
            <a:endParaRPr/>
          </a:p>
        </p:txBody>
      </p:sp>
      <p:sp>
        <p:nvSpPr>
          <p:cNvPr id="74" name="Google Shape;74;p1"/>
          <p:cNvSpPr txBox="1"/>
          <p:nvPr>
            <p:ph idx="4" type="body"/>
          </p:nvPr>
        </p:nvSpPr>
        <p:spPr>
          <a:xfrm>
            <a:off x="547736" y="3217025"/>
            <a:ext cx="4446110" cy="2239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5E00"/>
              </a:buClr>
              <a:buSzPts val="2400"/>
              <a:buNone/>
            </a:pPr>
            <a:r>
              <a:rPr lang="en-US" sz="2400"/>
              <a:t>September 13,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idx="2" type="body"/>
          </p:nvPr>
        </p:nvSpPr>
        <p:spPr>
          <a:xfrm>
            <a:off x="204064" y="837833"/>
            <a:ext cx="8692464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None/>
            </a:pPr>
            <a:r>
              <a:rPr lang="en-US">
                <a:solidFill>
                  <a:srgbClr val="E46C0A"/>
                </a:solidFill>
              </a:rPr>
              <a:t>GEC recommends that RIT revisit and revise the GE Framework. The Rationale is:</a:t>
            </a:r>
            <a:endParaRPr/>
          </a:p>
        </p:txBody>
      </p:sp>
      <p:sp>
        <p:nvSpPr>
          <p:cNvPr id="134" name="Google Shape;134;p10"/>
          <p:cNvSpPr txBox="1"/>
          <p:nvPr>
            <p:ph idx="3" type="body"/>
          </p:nvPr>
        </p:nvSpPr>
        <p:spPr>
          <a:xfrm>
            <a:off x="514351" y="1914524"/>
            <a:ext cx="8172450" cy="283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0" lang="en-US" sz="1800"/>
              <a:t>Too many learning outcomes, leading challenges in teaching and assessing all outcomes;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0" lang="en-US" sz="1800"/>
              <a:t>The current model has translated into a “box-checking” model for students;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0" lang="en-US" sz="1800"/>
              <a:t>Students have indicated that they would like more flexibility and choice;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0" lang="en-US" sz="1800"/>
              <a:t>The framework should include modern issues (e.g. social justice, sustainability)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0" lang="en-US" sz="1800"/>
              <a:t>We are missing a marketing and recruitment opportunity;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0" lang="en-US" sz="1800"/>
              <a:t>We should provide a common learning experience in the first year;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b="0" lang="en-US" sz="1800"/>
              <a:t>Lack of cohesion of experience: GE curriculum is not integrated into the broader learning experience.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/>
          <p:nvPr>
            <p:ph idx="2" type="body"/>
          </p:nvPr>
        </p:nvSpPr>
        <p:spPr>
          <a:xfrm>
            <a:off x="204064" y="837833"/>
            <a:ext cx="8692464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None/>
            </a:pPr>
            <a:r>
              <a:rPr lang="en-US">
                <a:solidFill>
                  <a:srgbClr val="E46C0A"/>
                </a:solidFill>
              </a:rPr>
              <a:t>Revision Goals </a:t>
            </a:r>
            <a:endParaRPr>
              <a:solidFill>
                <a:srgbClr val="6964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95E00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0" name="Google Shape;140;p11"/>
          <p:cNvSpPr txBox="1"/>
          <p:nvPr>
            <p:ph idx="3" type="body"/>
          </p:nvPr>
        </p:nvSpPr>
        <p:spPr>
          <a:xfrm>
            <a:off x="514351" y="1585104"/>
            <a:ext cx="8172450" cy="2674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3" lvl="0" marL="341313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Align the curriculum with student interests and expectations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Create an exciting and uniquely RIT GE experience that we can market to incoming students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Facilitate meaningful assessment of GE learning outcomes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/>
          <p:nvPr>
            <p:ph idx="2" type="body"/>
          </p:nvPr>
        </p:nvSpPr>
        <p:spPr>
          <a:xfrm>
            <a:off x="204064" y="536449"/>
            <a:ext cx="8692464" cy="56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None/>
            </a:pPr>
            <a:r>
              <a:rPr lang="en-US">
                <a:solidFill>
                  <a:srgbClr val="E46C0A"/>
                </a:solidFill>
              </a:rPr>
              <a:t>Core Task Force/Advisory Group Responsibilities</a:t>
            </a:r>
            <a:endParaRPr/>
          </a:p>
        </p:txBody>
      </p:sp>
      <p:sp>
        <p:nvSpPr>
          <p:cNvPr id="146" name="Google Shape;146;p12"/>
          <p:cNvSpPr txBox="1"/>
          <p:nvPr>
            <p:ph idx="3" type="body"/>
          </p:nvPr>
        </p:nvSpPr>
        <p:spPr>
          <a:xfrm>
            <a:off x="514351" y="1097281"/>
            <a:ext cx="3409949" cy="40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Core Taskforce: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Char char="▪"/>
            </a:pPr>
            <a:r>
              <a:rPr b="0" lang="en-US"/>
              <a:t>Research existing models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Char char="▪"/>
            </a:pPr>
            <a:r>
              <a:rPr b="0" lang="en-US"/>
              <a:t>Develop proposed model/framework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Char char="▪"/>
            </a:pPr>
            <a:r>
              <a:rPr b="0" lang="en-US"/>
              <a:t>Develop a communication plan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Char char="▪"/>
            </a:pPr>
            <a:r>
              <a:rPr b="0" lang="en-US"/>
              <a:t>Gain Consensus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Char char="▪"/>
            </a:pPr>
            <a:r>
              <a:rPr b="0" lang="en-US"/>
              <a:t>Develop Implementation Plan</a:t>
            </a:r>
            <a:endParaRPr/>
          </a:p>
        </p:txBody>
      </p:sp>
      <p:sp>
        <p:nvSpPr>
          <p:cNvPr id="147" name="Google Shape;147;p12"/>
          <p:cNvSpPr txBox="1"/>
          <p:nvPr>
            <p:ph idx="3" type="body"/>
          </p:nvPr>
        </p:nvSpPr>
        <p:spPr>
          <a:xfrm>
            <a:off x="4714875" y="1585104"/>
            <a:ext cx="3705225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Advisory Group: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Char char="▪"/>
            </a:pPr>
            <a:r>
              <a:rPr b="0" lang="en-US"/>
              <a:t>Provide ongoing consultation, as needed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Char char="▪"/>
            </a:pPr>
            <a:r>
              <a:rPr b="0" lang="en-US"/>
              <a:t>Meet once per semester to review plans and provide feedback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>
            <p:ph idx="2" type="body"/>
          </p:nvPr>
        </p:nvSpPr>
        <p:spPr>
          <a:xfrm>
            <a:off x="204064" y="554477"/>
            <a:ext cx="8692464" cy="535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None/>
            </a:pPr>
            <a:r>
              <a:rPr lang="en-US">
                <a:solidFill>
                  <a:srgbClr val="E46C0A"/>
                </a:solidFill>
              </a:rPr>
              <a:t>Revision Timeline:  This is Very Aggressive </a:t>
            </a:r>
            <a:endParaRPr>
              <a:solidFill>
                <a:srgbClr val="6964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95E00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3" name="Google Shape;153;p13"/>
          <p:cNvSpPr txBox="1"/>
          <p:nvPr>
            <p:ph idx="3" type="body"/>
          </p:nvPr>
        </p:nvSpPr>
        <p:spPr>
          <a:xfrm>
            <a:off x="514351" y="1089498"/>
            <a:ext cx="8172450" cy="4630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AY 2024- 2025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▪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Research frameworks at comparable/</a:t>
            </a:r>
            <a:r>
              <a:rPr b="0" lang="en-US" sz="1400"/>
              <a:t>competitive</a:t>
            </a: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 schools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▪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Revise framework, learning outcomes 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▪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Develop proposal to present to stakeholders—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rPr b="0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work should be included in the MSCHE Self-Study:  Standard 3 Chapter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AY 2025- 2026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▪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Share proposal with stakeholders and build consensus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▪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Prepare plan for implementation—consider staged implementation? 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AY 2026-27</a:t>
            </a:r>
            <a:endParaRPr/>
          </a:p>
          <a:p>
            <a:pPr indent="-228600" lvl="0" marL="22860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▪"/>
            </a:pPr>
            <a:r>
              <a:rPr b="0" lang="en-US" sz="1400">
                <a:latin typeface="Arial"/>
                <a:ea typeface="Arial"/>
                <a:cs typeface="Arial"/>
                <a:sym typeface="Arial"/>
              </a:rPr>
              <a:t>Begin Implementation (or continue planning for implementation to occur in next academic year)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/>
          <p:nvPr>
            <p:ph idx="2" type="body"/>
          </p:nvPr>
        </p:nvSpPr>
        <p:spPr>
          <a:xfrm>
            <a:off x="204064" y="837833"/>
            <a:ext cx="8692464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None/>
            </a:pPr>
            <a:r>
              <a:rPr lang="en-US">
                <a:solidFill>
                  <a:srgbClr val="E46C0A"/>
                </a:solidFill>
              </a:rPr>
              <a:t>Stakeholders </a:t>
            </a:r>
            <a:endParaRPr>
              <a:solidFill>
                <a:srgbClr val="6964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95E00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9" name="Google Shape;159;p14"/>
          <p:cNvSpPr txBox="1"/>
          <p:nvPr>
            <p:ph idx="3" type="body"/>
          </p:nvPr>
        </p:nvSpPr>
        <p:spPr>
          <a:xfrm>
            <a:off x="514351" y="1360122"/>
            <a:ext cx="8172450" cy="3783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Students/Student Government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Senior Leadership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Faculty Senate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Academic Colleges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Registrar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College Advisors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Enrollment Management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Undergraduate Admissions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Marketing &amp; Communications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0" lang="en-US" sz="2000"/>
              <a:t>Board of Trustees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/>
          <p:nvPr>
            <p:ph idx="1" type="body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5" name="Google Shape;165;p15"/>
          <p:cNvSpPr txBox="1"/>
          <p:nvPr>
            <p:ph idx="2" type="body"/>
          </p:nvPr>
        </p:nvSpPr>
        <p:spPr>
          <a:xfrm>
            <a:off x="204064" y="772915"/>
            <a:ext cx="8692464" cy="336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200"/>
              <a:buNone/>
            </a:pPr>
            <a:r>
              <a:rPr b="1" i="0" lang="en-US">
                <a:solidFill>
                  <a:srgbClr val="E36C09"/>
                </a:solidFill>
              </a:rPr>
              <a:t>Questions/Discussion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66" name="Google Shape;1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2975" y="1561140"/>
            <a:ext cx="4718050" cy="257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idx="2" type="body"/>
          </p:nvPr>
        </p:nvSpPr>
        <p:spPr>
          <a:xfrm>
            <a:off x="5227503" y="903646"/>
            <a:ext cx="3843597" cy="5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Agenda</a:t>
            </a:r>
            <a:endParaRPr/>
          </a:p>
        </p:txBody>
      </p:sp>
      <p:sp>
        <p:nvSpPr>
          <p:cNvPr id="80" name="Google Shape;80;p2"/>
          <p:cNvSpPr txBox="1"/>
          <p:nvPr>
            <p:ph idx="4" type="body"/>
          </p:nvPr>
        </p:nvSpPr>
        <p:spPr>
          <a:xfrm>
            <a:off x="3936324" y="1648915"/>
            <a:ext cx="5134777" cy="349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3" lvl="0" marL="341313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Vision for General Education (Prabu) 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Current GE Framework Overview and MSCHE Self-Study(Chris)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GEC Recommendations (Bill Middleton or other GE Member)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Taskforce Charge (Prabu)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Advisory Group Role (Prabu)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Timeline (Prabu)</a:t>
            </a:r>
            <a:endParaRPr/>
          </a:p>
        </p:txBody>
      </p:sp>
      <p:pic>
        <p:nvPicPr>
          <p:cNvPr descr="A colorful brain with different colored parts&#10;&#10;Description automatically generated with medium confidence" id="81" name="Google Shape;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99" y="1648915"/>
            <a:ext cx="3863425" cy="22903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 txBox="1"/>
          <p:nvPr/>
        </p:nvSpPr>
        <p:spPr>
          <a:xfrm>
            <a:off x="1192287" y="5143500"/>
            <a:ext cx="6759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idx="1" type="body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88" name="Google Shape;88;p3"/>
          <p:cNvSpPr txBox="1"/>
          <p:nvPr>
            <p:ph idx="2" type="body"/>
          </p:nvPr>
        </p:nvSpPr>
        <p:spPr>
          <a:xfrm>
            <a:off x="204064" y="772915"/>
            <a:ext cx="8692464" cy="336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0" lang="en-US"/>
              <a:t>                             Provost’s Vision</a:t>
            </a:r>
            <a:endParaRPr/>
          </a:p>
        </p:txBody>
      </p:sp>
      <p:pic>
        <p:nvPicPr>
          <p:cNvPr descr="A close-up of a street sign" id="89" name="Google Shape;8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095" y="939067"/>
            <a:ext cx="2501995" cy="302843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/>
          <p:nvPr/>
        </p:nvSpPr>
        <p:spPr>
          <a:xfrm>
            <a:off x="1269088" y="6839655"/>
            <a:ext cx="32845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idx="1" type="body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 txBox="1"/>
          <p:nvPr>
            <p:ph idx="2" type="body"/>
          </p:nvPr>
        </p:nvSpPr>
        <p:spPr>
          <a:xfrm>
            <a:off x="0" y="121161"/>
            <a:ext cx="8692464" cy="5832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i="0" lang="en-US" sz="2800"/>
              <a:t>GE Revision and MSCHE Self Study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0" lang="en-US" sz="2400"/>
              <a:t>Std 3:  Design and Delivery of Student Learning Experience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0" lang="en-US" sz="2000"/>
              <a:t>Criteria 5:  At institutions that offer undergraduate education, a general education program, free standing or integrated in to academic disciplines that: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US" sz="1800"/>
              <a:t>a.  Offers a sufficient scope to draw students into new areas of intellectual experience, expanding their cultural and global awareness and cultural sensitivity and preparing them to make well-reasoned judgments outside as within their academic field;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0" lang="en-US" sz="1800"/>
              <a:t>b. Offers a curriculum designed so that students acquire and demonstsrate essential skills including at least oral and written communication; scientific and quantitative reasoning, critical analysis and reasoning;, technological competency and information literacy.  Consistent with mission, the general education also includes the study of values, ethics and diverse perspectives.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idx="3" type="body"/>
          </p:nvPr>
        </p:nvSpPr>
        <p:spPr>
          <a:xfrm>
            <a:off x="133004" y="571500"/>
            <a:ext cx="8860088" cy="383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0" lang="en-US" sz="2400"/>
              <a:t>Current Gen Ed Framework and Outcomes</a:t>
            </a:r>
            <a:endParaRPr i="0" sz="120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graphicFrame>
        <p:nvGraphicFramePr>
          <p:cNvPr id="102" name="Google Shape;102;p5"/>
          <p:cNvGraphicFramePr/>
          <p:nvPr/>
        </p:nvGraphicFramePr>
        <p:xfrm>
          <a:off x="133004" y="97761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{0712C4D9-47BF-4EBE-985D-5F442B529C29}</a:tableStyleId>
              </a:tblPr>
              <a:tblGrid>
                <a:gridCol w="1730975"/>
                <a:gridCol w="7129125"/>
              </a:tblGrid>
              <a:tr h="2691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Outcomes:  Each GE Course to include one of these outcomes;  First Year Writing Course required and 2 Writing Intensive Courses</a:t>
                      </a:r>
                      <a:endParaRPr sz="1400" u="none" cap="none" strike="noStrike"/>
                    </a:p>
                  </a:txBody>
                  <a:tcPr marT="0" marB="0" marR="68150" marL="68150" anchor="ctr"/>
                </a:tc>
                <a:tc hMerge="1"/>
              </a:tr>
              <a:tr h="8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</a:t>
                      </a:r>
                      <a:endParaRPr sz="1400" u="none" cap="none" strike="noStrike"/>
                    </a:p>
                  </a:txBody>
                  <a:tcPr marT="0" marB="0" marR="68150" marL="68150" anchor="ctr"/>
                </a:tc>
                <a:tc>
                  <a:txBody>
                    <a:bodyPr/>
                    <a:lstStyle/>
                    <a:p>
                      <a:pPr indent="-174625" lvl="0" marL="174625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Express</a:t>
                      </a: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oneself effectively in common college-level written forms</a:t>
                      </a:r>
                      <a:endParaRPr sz="1400" u="none" cap="none" strike="noStrike"/>
                    </a:p>
                    <a:p>
                      <a:pPr indent="-174625" lvl="0" marL="174625" marR="0" rtl="0"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Revise and improve written products</a:t>
                      </a:r>
                      <a:endParaRPr sz="1400" u="none" cap="none" strike="noStrike"/>
                    </a:p>
                    <a:p>
                      <a:pPr indent="-174625" lvl="0" marL="174625" marR="0" rtl="0"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Express oneself effectively in presentations, either in American English or American Sign Language </a:t>
                      </a:r>
                      <a:endParaRPr sz="1400" u="none" cap="none" strike="noStrike"/>
                    </a:p>
                    <a:p>
                      <a:pPr indent="-174625" lvl="0" marL="174625" marR="0" rtl="0"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 comprehension of information and ideas accessed through reading 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150" marL="68150" anchor="ctr"/>
                </a:tc>
              </a:tr>
              <a:tr h="115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 Thinking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150" marL="68150" anchor="ctr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4625" lvl="0" marL="174625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relevant evidence gathered through accepted scholarly methods and properly acknowledge sources of information</a:t>
                      </a:r>
                      <a:endParaRPr sz="1400" u="none" cap="none" strike="noStrike"/>
                    </a:p>
                    <a:p>
                      <a:pPr indent="-174625" lvl="0" marL="174625" marR="0" rtl="0"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Analyze and construct arguments considering their premises, assumptions, contexts, and conclusions, and anticipating counterarguments</a:t>
                      </a:r>
                      <a:endParaRPr sz="1400" u="none" cap="none" strike="noStrike"/>
                    </a:p>
                    <a:p>
                      <a:pPr indent="-174625" lvl="0" marL="174625" marR="0" rtl="0"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Reach sound conclusions based on logical analysis of evidence </a:t>
                      </a:r>
                      <a:endParaRPr sz="1400" u="none" cap="none" strike="noStrike"/>
                    </a:p>
                    <a:p>
                      <a:pPr indent="-174625" lvl="0" marL="174625" marR="0" rtl="0" algn="l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Char char="∙"/>
                      </a:pPr>
                      <a:r>
                        <a:rPr lang="en-US" sz="105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 creative and/or innovative approaches to assignments or project</a:t>
                      </a:r>
                      <a:endParaRPr sz="1400" u="none" cap="none" strike="noStrike"/>
                    </a:p>
                  </a:txBody>
                  <a:tcPr marT="0" marB="0" marR="68150" marL="68150" anchor="ctr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Perspective Domains: Requirements differ by degree type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150" marL="68150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2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Ethical</a:t>
                      </a:r>
                      <a:endParaRPr sz="1400" u="none" cap="none" strike="noStrike"/>
                    </a:p>
                  </a:txBody>
                  <a:tcPr marT="0" marB="0" marR="68150" marL="68150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Identify contemporary ethical questions and relevant positions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150" marL="68150" anchor="ctr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Artistic</a:t>
                      </a:r>
                      <a:endParaRPr sz="1400" u="none" cap="none" strike="noStrike"/>
                    </a:p>
                  </a:txBody>
                  <a:tcPr marT="0" marB="0" marR="68150" marL="68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Interpret and evaluate artistic expression considering the cultural context in which it was created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150" marL="68150" anchor="ctr"/>
                </a:tc>
              </a:tr>
              <a:tr h="22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Global</a:t>
                      </a:r>
                      <a:endParaRPr sz="1400" u="none" cap="none" strike="noStrike"/>
                    </a:p>
                  </a:txBody>
                  <a:tcPr marT="0" marB="0" marR="68150" marL="68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Examine connections among the world’s populations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150" marL="68150" anchor="ctr"/>
                </a:tc>
              </a:tr>
              <a:tr h="22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Social</a:t>
                      </a:r>
                      <a:endParaRPr sz="1400" u="none" cap="none" strike="noStrike"/>
                    </a:p>
                  </a:txBody>
                  <a:tcPr marT="0" marB="0" marR="68150" marL="68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Analyze similarities and differences in human experiences and evaluate the consequences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150" marL="68150" anchor="ctr"/>
                </a:tc>
              </a:tr>
              <a:tr h="37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Natural Science Inquiry</a:t>
                      </a:r>
                      <a:endParaRPr sz="1400" u="none" cap="none" strike="noStrike"/>
                    </a:p>
                  </a:txBody>
                  <a:tcPr marT="0" marB="0" marR="68150" marL="68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 knowledge of basic principles and concepts of one of the natural sciences AND Apply methods of scientific inquiry and problem solving to contemporary issues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150" marL="68150" anchor="ctr"/>
                </a:tc>
              </a:tr>
              <a:tr h="37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Scientific Principles</a:t>
                      </a:r>
                      <a:endParaRPr sz="1400" u="none" cap="none" strike="noStrike"/>
                    </a:p>
                  </a:txBody>
                  <a:tcPr marT="0" marB="0" marR="68150" marL="68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Demonstrate knowledge of basic principles and concepts of on of the natural sciences OR Apply methods of scientific inquiry and problem solving to contemporary issues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150" marL="68150" anchor="ctr"/>
                </a:tc>
              </a:tr>
              <a:tr h="37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Mathematical</a:t>
                      </a:r>
                      <a:endParaRPr sz="1400" u="none" cap="none" strike="noStrike"/>
                    </a:p>
                  </a:txBody>
                  <a:tcPr marT="0" marB="0" marR="68150" marL="681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Noto Sans Symbols"/>
                        <a:buNone/>
                      </a:pPr>
                      <a:r>
                        <a:rPr lang="en-US" sz="10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Comprehend and evaluate mathematical or statistical information AND Perform college-level mathematical operations or apply statistical techniques</a:t>
                      </a:r>
                      <a:endParaRPr sz="10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150" marL="681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>
            <p:ph idx="2" type="body"/>
          </p:nvPr>
        </p:nvSpPr>
        <p:spPr>
          <a:xfrm>
            <a:off x="204064" y="463297"/>
            <a:ext cx="8692464" cy="865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None/>
            </a:pPr>
            <a:r>
              <a:rPr lang="en-US">
                <a:solidFill>
                  <a:srgbClr val="E46C0A"/>
                </a:solidFill>
              </a:rPr>
              <a:t>Gen Ed Curriculum: 60 or 30 credit hours (BS or BFA)</a:t>
            </a:r>
            <a:endParaRPr/>
          </a:p>
        </p:txBody>
      </p:sp>
      <p:sp>
        <p:nvSpPr>
          <p:cNvPr id="108" name="Google Shape;108;p6"/>
          <p:cNvSpPr txBox="1"/>
          <p:nvPr>
            <p:ph idx="3" type="body"/>
          </p:nvPr>
        </p:nvSpPr>
        <p:spPr>
          <a:xfrm>
            <a:off x="810893" y="1328929"/>
            <a:ext cx="7875907" cy="5110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3" lvl="0" marL="341313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Perspective Courses: </a:t>
            </a:r>
            <a:endParaRPr/>
          </a:p>
          <a:p>
            <a:pPr indent="-341313" lvl="1" marL="5699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BS:  8 perspective courses:  One course from all categories and 2 courses from Mathematical category</a:t>
            </a:r>
            <a:endParaRPr/>
          </a:p>
          <a:p>
            <a:pPr indent="-341313" lvl="1" marL="5699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BA:  5 perspective courses:  ethical, artistic, global and social + one from either of the remaining categories (Math/Science)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Immersions: One required (Series of 3 courses connected to a discipline or theme)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5E00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>
            <p:ph idx="3" type="body"/>
          </p:nvPr>
        </p:nvSpPr>
        <p:spPr>
          <a:xfrm>
            <a:off x="282632" y="652229"/>
            <a:ext cx="8643958" cy="3963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None/>
            </a:pPr>
            <a:r>
              <a:rPr b="1" i="0" lang="en-US" sz="2800">
                <a:solidFill>
                  <a:srgbClr val="E46C0A"/>
                </a:solidFill>
              </a:rPr>
              <a:t>Gen Ed @ RIT Overview</a:t>
            </a:r>
            <a:endParaRPr b="1" i="0" sz="2800">
              <a:solidFill>
                <a:srgbClr val="696464"/>
              </a:solidFill>
            </a:endParaRPr>
          </a:p>
          <a:p>
            <a:pPr indent="-341313" lvl="0" marL="341313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95E00"/>
              </a:buClr>
              <a:buSzPts val="1900"/>
              <a:buFont typeface="Noto Sans Symbols"/>
              <a:buChar char="▪"/>
            </a:pPr>
            <a:r>
              <a:rPr i="0" lang="en-US" sz="1900"/>
              <a:t>Students in BS degree programs are required to complete at least 60 credit hours of GE, students in BFA programs are required to take 30 credit hours of GE.</a:t>
            </a:r>
            <a:endParaRPr/>
          </a:p>
          <a:p>
            <a:pPr indent="-341313" lvl="0" marL="341313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95E00"/>
              </a:buClr>
              <a:buSzPts val="1900"/>
              <a:buFont typeface="Noto Sans Symbols"/>
              <a:buChar char="▪"/>
            </a:pPr>
            <a:r>
              <a:rPr i="0" lang="en-US" sz="1900"/>
              <a:t>Undergraduate courses from all academic units can be included in the GE curriculum. Courses must meet NYSED’s definition of Liberal Arts and Sciences. </a:t>
            </a:r>
            <a:endParaRPr/>
          </a:p>
          <a:p>
            <a:pPr indent="-341313" lvl="0" marL="341313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95E00"/>
              </a:buClr>
              <a:buSzPts val="1900"/>
              <a:buFont typeface="Noto Sans Symbols"/>
              <a:buChar char="▪"/>
            </a:pPr>
            <a:r>
              <a:rPr i="0" lang="en-US" sz="1900"/>
              <a:t>GE courses (1000+ offered in 8/9 Colleges/Degree Granting Units) are mapped to GE SLOs and approved by the General Education Committee (GEC).</a:t>
            </a:r>
            <a:endParaRPr/>
          </a:p>
          <a:p>
            <a:pPr indent="-220663" lvl="0" marL="341313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95E00"/>
              </a:buClr>
              <a:buSzPts val="1900"/>
              <a:buFont typeface="Noto Sans Symbols"/>
              <a:buNone/>
            </a:pPr>
            <a:r>
              <a:t/>
            </a:r>
            <a:endParaRPr i="0" sz="190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descr="ED000083.png"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0358" y="4137399"/>
            <a:ext cx="939977" cy="87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idx="2" type="body"/>
          </p:nvPr>
        </p:nvSpPr>
        <p:spPr>
          <a:xfrm>
            <a:off x="204064" y="837833"/>
            <a:ext cx="8692464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800"/>
              <a:buNone/>
            </a:pPr>
            <a:r>
              <a:rPr lang="en-US">
                <a:solidFill>
                  <a:srgbClr val="E46C0A"/>
                </a:solidFill>
              </a:rPr>
              <a:t>Gen Ed Assessment </a:t>
            </a:r>
            <a:endParaRPr>
              <a:solidFill>
                <a:srgbClr val="6964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95E00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0" name="Google Shape;120;p8"/>
          <p:cNvSpPr txBox="1"/>
          <p:nvPr>
            <p:ph idx="3" type="body"/>
          </p:nvPr>
        </p:nvSpPr>
        <p:spPr>
          <a:xfrm>
            <a:off x="539430" y="1576797"/>
            <a:ext cx="4775931" cy="2674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3" lvl="0" marL="341313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The Office of EEA maintains a schedule for assessing RIT’s 16 Gen Ed SLOs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Approved General Education courses provide the assessment opportunities</a:t>
            </a:r>
            <a:endParaRPr/>
          </a:p>
          <a:p>
            <a:pPr indent="-341313" lvl="0" marL="341313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</a:pPr>
            <a:r>
              <a:rPr b="0" lang="en-US">
                <a:latin typeface="Arial"/>
                <a:ea typeface="Arial"/>
                <a:cs typeface="Arial"/>
                <a:sym typeface="Arial"/>
              </a:rPr>
              <a:t>Revision provides opportunity for an updated assessment plan</a:t>
            </a:r>
            <a:endParaRPr/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761617">
            <a:off x="5201898" y="1070066"/>
            <a:ext cx="3933314" cy="36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69485">
            <a:off x="5372135" y="900934"/>
            <a:ext cx="3222934" cy="23355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idx="1" type="body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28" name="Google Shape;128;p9"/>
          <p:cNvSpPr txBox="1"/>
          <p:nvPr>
            <p:ph idx="2" type="body"/>
          </p:nvPr>
        </p:nvSpPr>
        <p:spPr>
          <a:xfrm>
            <a:off x="204064" y="772915"/>
            <a:ext cx="8692464" cy="336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0" lang="en-US"/>
              <a:t>General Education Committee (GEC)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0" lang="en-US"/>
              <a:t>Recommendations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I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2018-06-29T18:36:28Z</dcterms:created>
  <dc:creator>Alexander Gartley</dc:creator>
</cp:coreProperties>
</file>