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46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6146F-B961-8757-3748-2272FD1735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30C2EA-BA01-1010-BD89-C5D6B5C228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725A9E-989A-9FA1-51C0-FD0441847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C1D4-0C02-47F4-8039-C9FCD8975D00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D2AE7-B93D-452E-5A36-AE4CBBE5B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3A5EC-1330-1EF1-2E9A-7A9312FB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5503-C548-4496-B7CA-43BF49C8C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20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4CAF7-EECD-8011-D2F3-A7055E4CB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13A6BD-58E4-50A9-1815-0A6855ED37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D60D1-8F2A-BD92-3FBD-5B4175D26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C1D4-0C02-47F4-8039-C9FCD8975D00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4B341-B580-AF55-543C-FD91F2351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31959E-06F2-C215-11C5-D5390FFEB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5503-C548-4496-B7CA-43BF49C8C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62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555272-4191-F5D4-F476-738C974744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7CD728-FD35-0D0E-0866-203E68BAC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DF452-CC74-D82C-D086-CCF184E4D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C1D4-0C02-47F4-8039-C9FCD8975D00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379DF-5DA1-0FD8-F5D9-997CD75C2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B1C174-6D19-E6A1-9337-C26160BF0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5503-C548-4496-B7CA-43BF49C8C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565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ECBE7-FC0E-4740-E00B-14E905E5B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624FF-5748-69EA-CA09-FE095DBC8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773822-6D52-12C5-7CB7-CE7AC205D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C1D4-0C02-47F4-8039-C9FCD8975D00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C4153-F329-2580-54E4-337929765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D3112-9923-E68B-8F08-DC10A91D3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5503-C548-4496-B7CA-43BF49C8C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843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EA680-B393-78E0-D3A2-5E18FF63E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BDC48-89DA-8A70-FBEA-4BF7B7AD4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72116-448E-867B-A8AC-AAF1171B2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C1D4-0C02-47F4-8039-C9FCD8975D00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BA74B-2712-4729-4985-1FCD2B7CA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D3D158-CB40-4B4F-28AE-E4C9B018D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5503-C548-4496-B7CA-43BF49C8C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184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736F5-887F-CAB7-7A77-35167F350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B1D52-7500-549F-2D08-BB1B233AA8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0A76A3-02BB-8D53-AA8C-B29038E1DB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F89D81-6970-F749-2C3F-BED52A122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C1D4-0C02-47F4-8039-C9FCD8975D00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B27DCC-DB64-0797-FAEA-EA6D84731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36386-6222-102B-30F7-B9435B4B5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5503-C548-4496-B7CA-43BF49C8C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426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371FC-BAC9-12AC-F9CC-F32390F22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D99147-39E2-10B0-414E-97C5C4F1B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B6D5EE-6ECB-D2D1-88DB-A6BED5D9C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0CBDFD-9384-E0F0-2460-1C5A5DA1CB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61F1A7-AE9A-4253-C576-5E265A687D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026EC6-11CC-16C2-D0E5-0EA00A9C3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C1D4-0C02-47F4-8039-C9FCD8975D00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4B1E62-9A5E-B637-4725-D0381928B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F51034-A0C7-17EC-9279-9E32250B6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5503-C548-4496-B7CA-43BF49C8C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09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56D01-F498-C356-7DF2-0C71A2D41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F366F0-00CA-1258-7D1F-00CA662A2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C1D4-0C02-47F4-8039-C9FCD8975D00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E60A3C-FD2E-30E6-26E5-1F869B006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2A55A7-0257-087D-3C13-C4DAF39B2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5503-C548-4496-B7CA-43BF49C8C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872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492E4C-74D4-3CC4-9CED-294CD39E6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C1D4-0C02-47F4-8039-C9FCD8975D00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EA93B5-D700-5072-998F-9409F4CB4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00304D-3A25-EDF3-B6B7-B27DF2977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5503-C548-4496-B7CA-43BF49C8C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92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2B983-530B-0B30-7EBD-1E683A544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0AC0F-430A-789F-07A8-81D28DDE8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F66416-6A86-C4CE-0064-2CCD84C748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1CCE45-03F2-B071-6DFA-FC7873CBD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C1D4-0C02-47F4-8039-C9FCD8975D00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0E1A80-16A3-F0C1-6E49-8423B094B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7EA657-041E-E9B3-31FB-C31F3183C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5503-C548-4496-B7CA-43BF49C8C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747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0EC4F-E8AE-5B9C-AA82-25F3CC78F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6173A4-C430-FB4F-D144-78B00B0DDA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6B33B6-9FE9-9BAD-4135-C8853A61F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D1C5D8-B705-E499-354C-B054D8919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C1D4-0C02-47F4-8039-C9FCD8975D00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04CCBA-4067-1AFC-3CA8-716425C94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D553D1-3B58-092A-D1D9-6B4A36E89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5503-C548-4496-B7CA-43BF49C8C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823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765AD4-CA04-0BE9-321D-586A34DC8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608993-053F-ECFA-68F7-A91C9E103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CE6E67-0B3D-0FC8-A029-EEB54A8637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CC1D4-0C02-47F4-8039-C9FCD8975D00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2698-7DBB-0A74-6AE4-D822C27936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E34F1-AF7D-E796-DE4C-90A73CDC04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55503-C548-4496-B7CA-43BF49C8C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849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3964571-DC9C-14CD-79FF-BC3EDEF74E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518369"/>
              </p:ext>
            </p:extLst>
          </p:nvPr>
        </p:nvGraphicFramePr>
        <p:xfrm>
          <a:off x="882869" y="388824"/>
          <a:ext cx="11010640" cy="5311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200">
                  <a:extLst>
                    <a:ext uri="{9D8B030D-6E8A-4147-A177-3AD203B41FA5}">
                      <a16:colId xmlns:a16="http://schemas.microsoft.com/office/drawing/2014/main" val="2732694007"/>
                    </a:ext>
                  </a:extLst>
                </a:gridCol>
                <a:gridCol w="1952471">
                  <a:extLst>
                    <a:ext uri="{9D8B030D-6E8A-4147-A177-3AD203B41FA5}">
                      <a16:colId xmlns:a16="http://schemas.microsoft.com/office/drawing/2014/main" val="161439308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1752184797"/>
                    </a:ext>
                  </a:extLst>
                </a:gridCol>
                <a:gridCol w="2324100">
                  <a:extLst>
                    <a:ext uri="{9D8B030D-6E8A-4147-A177-3AD203B41FA5}">
                      <a16:colId xmlns:a16="http://schemas.microsoft.com/office/drawing/2014/main" val="1202294007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2516654569"/>
                    </a:ext>
                  </a:extLst>
                </a:gridCol>
                <a:gridCol w="737829">
                  <a:extLst>
                    <a:ext uri="{9D8B030D-6E8A-4147-A177-3AD203B41FA5}">
                      <a16:colId xmlns:a16="http://schemas.microsoft.com/office/drawing/2014/main" val="90334063"/>
                    </a:ext>
                  </a:extLst>
                </a:gridCol>
              </a:tblGrid>
              <a:tr h="853440">
                <a:tc>
                  <a:txBody>
                    <a:bodyPr/>
                    <a:lstStyle/>
                    <a:p>
                      <a:r>
                        <a:rPr lang="en-US" sz="1400" dirty="0"/>
                        <a:t>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Excellent (4-5) points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Proficient (3-4) points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Developing (2-3) points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Needs Improvement (0-2) points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916409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r>
                        <a:rPr lang="en-US" sz="1050" dirty="0"/>
                        <a:t>Understanding of the System Administrator Code of Ethics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Demonstrates a thorough understanding of the principles and guidelines outlined in the Code of Ethics, using relevant sections effectively.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Demonstrates an adequate understanding of the principles, but may lack depth in some areas.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Shows some understanding of the principles, but lacks clarity or depth.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Shows minimal or no understanding of the principles, with little reference to the Code of Ethics.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/10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787766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r>
                        <a:rPr lang="en-US" sz="1050" dirty="0"/>
                        <a:t>Application of the Code of Ethics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Applies the Code of Ethics appropriately to the scenario, with detailed examples and evidence to support the analysis.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Applies the Code of Ethics, but may lack specific examples or thorough reasoning.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Applies the Code of Ethics, but the application is limited or unclear.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Fails to appropriately apply the Code of Ethics to the scenario.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/10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8928064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r>
                        <a:rPr lang="en-US" sz="1050" dirty="0"/>
                        <a:t>Identification of Ethical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Clearly identifies and discusses the ethical issues raised by the scenario, presenting a comprehensive analysis of the ethical implications.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Identifies most key ethical issues, but analysis may be less comprehensive.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Identifies some ethical issues, but lacks thorough analysis.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Fails to identify key ethical issues or presents a superficial analysis.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/10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579799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r>
                        <a:rPr lang="en-US" sz="1050" dirty="0"/>
                        <a:t>Ethical Reasoning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Applies ethical reasoning effectively, presenting a clear and coherent argument that considers multiple perspectives and demonstrates complexity.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Applies ethical reasoning, but lacks depth in considering multiple perspectives or complexities.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Shows basic ethical reasoning, but lacks complexity or clarity in argumentation.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dirty="0"/>
                        <a:t>Ethical reasoning is weak, lacks coherence, or fails to address multiple perspectives.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/10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953730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r>
                        <a:rPr lang="en-US" sz="1050" dirty="0"/>
                        <a:t>Prework Integration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Effectively incorporates insights and analysis from the in-class prework into the essay, demonstrating how the group built upon prior understanding.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Incorporates prework, but the connection to the final analysis could be stronger.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Some prework is integrated, but the connection to the final essay is unclear or minimal.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Fails to incorporate prework from the in-class exercise into the essay.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/10</a:t>
                      </a:r>
                    </a:p>
                    <a:p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816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0613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6F1B8E8-9AB4-C368-ABEF-B7B5D1E4CD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621404"/>
              </p:ext>
            </p:extLst>
          </p:nvPr>
        </p:nvGraphicFramePr>
        <p:xfrm>
          <a:off x="380736" y="817420"/>
          <a:ext cx="11430528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88">
                  <a:extLst>
                    <a:ext uri="{9D8B030D-6E8A-4147-A177-3AD203B41FA5}">
                      <a16:colId xmlns:a16="http://schemas.microsoft.com/office/drawing/2014/main" val="268045206"/>
                    </a:ext>
                  </a:extLst>
                </a:gridCol>
                <a:gridCol w="1952471">
                  <a:extLst>
                    <a:ext uri="{9D8B030D-6E8A-4147-A177-3AD203B41FA5}">
                      <a16:colId xmlns:a16="http://schemas.microsoft.com/office/drawing/2014/main" val="2015022217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1214298325"/>
                    </a:ext>
                  </a:extLst>
                </a:gridCol>
                <a:gridCol w="2324100">
                  <a:extLst>
                    <a:ext uri="{9D8B030D-6E8A-4147-A177-3AD203B41FA5}">
                      <a16:colId xmlns:a16="http://schemas.microsoft.com/office/drawing/2014/main" val="4181771904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482779545"/>
                    </a:ext>
                  </a:extLst>
                </a:gridCol>
                <a:gridCol w="737829">
                  <a:extLst>
                    <a:ext uri="{9D8B030D-6E8A-4147-A177-3AD203B41FA5}">
                      <a16:colId xmlns:a16="http://schemas.microsoft.com/office/drawing/2014/main" val="2041337570"/>
                    </a:ext>
                  </a:extLst>
                </a:gridCol>
              </a:tblGrid>
              <a:tr h="853440">
                <a:tc>
                  <a:txBody>
                    <a:bodyPr/>
                    <a:lstStyle/>
                    <a:p>
                      <a:r>
                        <a:rPr lang="en-US" sz="1400" dirty="0"/>
                        <a:t>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Excellent (4-5) points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Proficient (3-4) points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Developing (2-3) points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Needs Improvement (0-2) points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27038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r>
                        <a:rPr lang="en-US" sz="1050" dirty="0"/>
                        <a:t>Clarity and Coherence of Writing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Presents ideas clearly and logically, with well-organized paragraphs that support the argument. Formal writing rules are followed.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Writing is clear, but some sections may lack organization or clarity. Formal writing rules are mostly followed.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Writing lacks clarity or organization. Some formal writing rules are not followed.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Writing is unclear and disorganized. Formal writing rules are not followed.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/10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0889609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r>
                        <a:rPr lang="en-US" sz="1050" dirty="0"/>
                        <a:t>Grammarly Report Score and Submission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Grammarly report is submitted, and the score is high, with few grammar or writing issues.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Grammarly report is submitted, but the score indicates some issues that need addressing.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Grammarly report is submitted, but the score indicates significant issues in grammar or writing.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Grammarly report is not submitted or the score indicates substantial writing issues.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/30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181468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r>
                        <a:rPr lang="en-US" sz="1050" dirty="0"/>
                        <a:t>Citation and MLA Formatting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All sources, including the Code of Ethics, are properly cited in MLA format, with correct in-text citations and a properly formatted bibliography.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Most sources are cited correctly in MLA format, with only minor formatting issues.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Some sources are cited, but MLA formatting or in-text citations are inconsistent.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Sources are not cited correctly or the essay lacks proper MLA formatting and citations.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/5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0027665"/>
                  </a:ext>
                </a:extLst>
              </a:tr>
              <a:tr h="470097">
                <a:tc>
                  <a:txBody>
                    <a:bodyPr/>
                    <a:lstStyle/>
                    <a:p>
                      <a:r>
                        <a:rPr lang="en-US" sz="1050" dirty="0"/>
                        <a:t>Adherence to Essay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Essay meets the 1000 to 1500 word requirement, includes the correct title page, uses proper formatting (12-point font, 1-inch margins), and follows all submission guidelines.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Essay meets most of the length and formatting requirements, with only minor issues.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Essay does not fully meet the length or formatting requirements.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Essay fails to meet length, formatting, or submission requirements.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/5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866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561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683</Words>
  <Application>Microsoft Office PowerPoint</Application>
  <PresentationFormat>Widescreen</PresentationFormat>
  <Paragraphs>66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Garret Arcoraci</dc:creator>
  <cp:lastModifiedBy>Garret Arcoraci</cp:lastModifiedBy>
  <cp:revision>5</cp:revision>
  <dcterms:created xsi:type="dcterms:W3CDTF">2024-10-13T17:45:18Z</dcterms:created>
  <dcterms:modified xsi:type="dcterms:W3CDTF">2024-10-14T11:33:15Z</dcterms:modified>
</cp:coreProperties>
</file>