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3" r:id="rId3"/>
    <p:sldId id="281" r:id="rId4"/>
    <p:sldId id="280" r:id="rId5"/>
    <p:sldId id="282" r:id="rId6"/>
    <p:sldId id="277" r:id="rId7"/>
    <p:sldId id="278" r:id="rId8"/>
    <p:sldId id="279" r:id="rId9"/>
    <p:sldId id="263" r:id="rId10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83"/>
            <p14:sldId id="281"/>
            <p14:sldId id="280"/>
            <p14:sldId id="282"/>
            <p14:sldId id="277"/>
            <p14:sldId id="278"/>
            <p14:sldId id="279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7D9"/>
    <a:srgbClr val="A7C3D5"/>
    <a:srgbClr val="FED9BE"/>
    <a:srgbClr val="FECDA8"/>
    <a:srgbClr val="FEA96A"/>
    <a:srgbClr val="F76902"/>
    <a:srgbClr val="E46102"/>
    <a:srgbClr val="009CBD"/>
    <a:srgbClr val="84BD00"/>
    <a:srgbClr val="C4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83118" autoAdjust="0"/>
  </p:normalViewPr>
  <p:slideViewPr>
    <p:cSldViewPr snapToGrid="0" snapToObjects="1">
      <p:cViewPr varScale="1">
        <p:scale>
          <a:sx n="125" d="100"/>
          <a:sy n="125" d="100"/>
        </p:scale>
        <p:origin x="90" y="90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42D65-4928-3761-5E5D-898690EB3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3F6EA1-F2E7-EA0B-D311-E10AECFC8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56468-242B-1CA8-896B-A1E1A91F6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Primarily</a:t>
            </a:r>
            <a:r>
              <a:rPr lang="en-US" baseline="0" dirty="0"/>
              <a:t> Exploring these 9 Majors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CB82F-FB34-2D99-F4DB-618D1A539C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8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C6820-5188-0181-B023-2B20D2A8B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B52280-BB90-E463-218A-51289F76E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DC274-D904-2C01-3FE2-7E57C94E0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Primarily</a:t>
            </a:r>
            <a:r>
              <a:rPr lang="en-US" baseline="0" dirty="0"/>
              <a:t> Exploring these 9 Majors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4BBC3-F8DC-13C4-E9F4-751AE072A3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8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13190-7F56-022B-1395-380ED0364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A034E4-CF77-CA7B-4B04-D45BDEC35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4E2F8F-477E-D7A4-A46F-F4B62AF09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Primarily</a:t>
            </a:r>
            <a:r>
              <a:rPr lang="en-US" baseline="0" dirty="0"/>
              <a:t> Exploring these 9 Majors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7EA68-5EA0-1890-3FAC-D1E59F4DB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A4643-48FE-752E-0810-8251F1262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AF8B3-FCC2-F321-4646-93E95BCB8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D48551-08DC-E36F-ED32-A8786EAFD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Primarily</a:t>
            </a:r>
            <a:r>
              <a:rPr lang="en-US" baseline="0" dirty="0"/>
              <a:t> Exploring these 9 Majors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40308-531D-0C34-7870-E8BED6D7C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6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Primarily</a:t>
            </a:r>
            <a:r>
              <a:rPr lang="en-US" baseline="0" dirty="0"/>
              <a:t> Exploring these 9 Majors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8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FDFCD-3159-EDB5-5A09-2FE0EA421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D87964-4AC4-DC25-7530-C281D76D6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71FC64-F3A0-E4B2-26EC-2F970EBEC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Primarily</a:t>
            </a:r>
            <a:r>
              <a:rPr lang="en-US" baseline="0" dirty="0"/>
              <a:t> Exploring these 9 Majors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1468F-1B78-E43D-20E0-37635BE3AB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72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E6581-7EC5-4A29-5B4E-52CC4C1D5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B91460-05FA-E98B-73CC-995683C14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CDB323-B0EC-BA33-DCB9-BAA44CB5B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Primarily</a:t>
            </a:r>
            <a:r>
              <a:rPr lang="en-US" baseline="0" dirty="0"/>
              <a:t> Exploring these 9 Majors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63276-83F7-AE79-C6EE-78361EF486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3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64579E1-A61A-2243-BC5A-8231C8F91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957" t="18109" b="151"/>
          <a:stretch/>
        </p:blipFill>
        <p:spPr>
          <a:xfrm>
            <a:off x="-1" y="0"/>
            <a:ext cx="10363201" cy="687895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8318" y="4369315"/>
            <a:ext cx="7008005" cy="4001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4320" bIns="45720" anchor="ctr" anchorCtr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8318" y="1508037"/>
            <a:ext cx="7008005" cy="2723823"/>
          </a:xfrm>
          <a:prstGeom prst="rect">
            <a:avLst/>
          </a:prstGeom>
          <a:solidFill>
            <a:schemeClr val="tx1"/>
          </a:solidFill>
        </p:spPr>
        <p:txBody>
          <a:bodyPr lIns="274320" tIns="91440" bIns="9144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0388744-69EF-D44B-97D2-6D2F60890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8318" y="4880935"/>
            <a:ext cx="7008005" cy="4308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4320" bIns="45720" anchor="ctr" anchorCtr="0">
            <a:sp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7F8C62-E197-6944-B45E-97A7127299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4809" y="136613"/>
            <a:ext cx="1339306" cy="3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56AB1-AAB5-DD41-A548-FB33E6E9490C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F8741-1247-824C-927C-EC3E8FDB5013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535DB-FE25-2640-80A9-5DBA7FB9A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55" y="160568"/>
            <a:ext cx="2732637" cy="30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44B79B-6195-8D42-9F5A-DE373B26F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55" y="157250"/>
            <a:ext cx="2674747" cy="3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76827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F6F6C9-18D5-3341-8495-872E5DE457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218566" y="304811"/>
            <a:ext cx="2258261" cy="134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96F57-EB63-3147-84D3-D08D2CB6F5E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38555" y="160568"/>
            <a:ext cx="2732637" cy="30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D82706-A040-904B-AAD9-318723947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0350" y="4369315"/>
            <a:ext cx="7725974" cy="400110"/>
          </a:xfrm>
        </p:spPr>
        <p:txBody>
          <a:bodyPr/>
          <a:lstStyle/>
          <a:p>
            <a:r>
              <a:rPr lang="en-US" dirty="0"/>
              <a:t>AI Hub Symposium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DC7010-AD3F-ED4C-A896-57CB8C6F9A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47861" y="2385201"/>
            <a:ext cx="5135217" cy="1846659"/>
          </a:xfrm>
        </p:spPr>
        <p:txBody>
          <a:bodyPr/>
          <a:lstStyle/>
          <a:p>
            <a:r>
              <a:rPr lang="en-US" sz="3600" dirty="0" err="1">
                <a:solidFill>
                  <a:schemeClr val="accent1"/>
                </a:solidFill>
              </a:rPr>
              <a:t>ProGenie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1"/>
                </a:solidFill>
              </a:rPr>
              <a:t>–</a:t>
            </a:r>
          </a:p>
          <a:p>
            <a:r>
              <a:rPr lang="en-US" sz="3600" dirty="0"/>
              <a:t>Problems to Enhance Student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25686-2233-F64F-9C2A-7595BBB7C1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0350" y="4880935"/>
            <a:ext cx="7725973" cy="430887"/>
          </a:xfrm>
        </p:spPr>
        <p:txBody>
          <a:bodyPr/>
          <a:lstStyle/>
          <a:p>
            <a:r>
              <a:rPr lang="en-US" dirty="0"/>
              <a:t>November 1, 2024</a:t>
            </a:r>
          </a:p>
        </p:txBody>
      </p:sp>
    </p:spTree>
    <p:extLst>
      <p:ext uri="{BB962C8B-B14F-4D97-AF65-F5344CB8AC3E}">
        <p14:creationId xmlns:p14="http://schemas.microsoft.com/office/powerpoint/2010/main" val="398490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B0A10-1B8B-2DB6-7503-E44204790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885A1B-8F29-C8DE-954D-6EE7DAC099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B5EBCB-50E1-364B-B9D6-7D5B727FB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ProGenie</a:t>
            </a:r>
            <a:r>
              <a:rPr lang="en-US" dirty="0"/>
              <a:t> – </a:t>
            </a:r>
            <a:r>
              <a:rPr lang="en-US" dirty="0">
                <a:solidFill>
                  <a:schemeClr val="tx1"/>
                </a:solidFill>
              </a:rPr>
              <a:t>A Problem Generation Tool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524B1E-CB3C-5E4F-54BE-5CB03D4FA3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Faculty Teaching Role…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Creating</a:t>
            </a:r>
            <a:r>
              <a:rPr lang="en-US" dirty="0"/>
              <a:t> learning experiences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Curating</a:t>
            </a:r>
            <a:r>
              <a:rPr lang="en-US" dirty="0"/>
              <a:t> information students need (different representations)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Coaching</a:t>
            </a:r>
            <a:r>
              <a:rPr lang="en-US" dirty="0"/>
              <a:t> students through those learning experiences</a:t>
            </a:r>
          </a:p>
        </p:txBody>
      </p:sp>
    </p:spTree>
    <p:extLst>
      <p:ext uri="{BB962C8B-B14F-4D97-AF65-F5344CB8AC3E}">
        <p14:creationId xmlns:p14="http://schemas.microsoft.com/office/powerpoint/2010/main" val="398587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5DD48-1066-7854-DE24-4D4C0814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336127-3EF9-8D05-66AB-2047A7C432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3DC69E-46A8-AE60-FDD2-12C04D3367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ProGenie</a:t>
            </a:r>
            <a:r>
              <a:rPr lang="en-US" dirty="0"/>
              <a:t> – </a:t>
            </a:r>
            <a:r>
              <a:rPr lang="en-US" dirty="0">
                <a:solidFill>
                  <a:schemeClr val="tx1"/>
                </a:solidFill>
              </a:rPr>
              <a:t>A Problem Generation Tool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57140-3AF2-2ACC-E9C2-4C4D2CF9FF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dirty="0" err="1"/>
              <a:t>ProGenie</a:t>
            </a:r>
            <a:r>
              <a:rPr lang="en-US" dirty="0"/>
              <a:t> do?</a:t>
            </a:r>
          </a:p>
          <a:p>
            <a:pPr lvl="1"/>
            <a:r>
              <a:rPr lang="en-US" dirty="0"/>
              <a:t>Quickly creates a </a:t>
            </a:r>
            <a:r>
              <a:rPr lang="en-US" dirty="0">
                <a:solidFill>
                  <a:schemeClr val="accent4"/>
                </a:solidFill>
              </a:rPr>
              <a:t>discipline-specific problem</a:t>
            </a:r>
            <a:r>
              <a:rPr lang="en-US" dirty="0"/>
              <a:t> aligned with faculty-supplied parameters.</a:t>
            </a:r>
          </a:p>
          <a:p>
            <a:pPr lvl="1"/>
            <a:r>
              <a:rPr lang="en-US" dirty="0"/>
              <a:t>Generates problem statement, solution, and rubric</a:t>
            </a:r>
          </a:p>
          <a:p>
            <a:pPr lvl="1"/>
            <a:r>
              <a:rPr lang="en-US" dirty="0"/>
              <a:t>Supports rapid generation of a wide variety of problems geared to specific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86383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42C9B-D6EE-35BB-1B63-F30A27A63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F03FFA-2F3E-90DF-E767-79D0AE8BB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1958A1-E9AC-FBD0-CFD0-F2139BA493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ProGenie</a:t>
            </a:r>
            <a:r>
              <a:rPr lang="en-US" dirty="0"/>
              <a:t> – </a:t>
            </a:r>
            <a:r>
              <a:rPr lang="en-US" dirty="0">
                <a:solidFill>
                  <a:schemeClr val="tx1"/>
                </a:solidFill>
              </a:rPr>
              <a:t>A Problem Generation Tool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EF2473-CD15-EEFB-C0CB-2FC4C7211B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problem are we solving (i.e. “why?”)?</a:t>
            </a:r>
          </a:p>
          <a:p>
            <a:pPr lvl="1"/>
            <a:r>
              <a:rPr lang="en-US" dirty="0"/>
              <a:t>Easily create problems that are meaningful to students</a:t>
            </a:r>
          </a:p>
          <a:p>
            <a:pPr lvl="1"/>
            <a:r>
              <a:rPr lang="en-US" dirty="0"/>
              <a:t>Provide student autonomy in problem selection</a:t>
            </a:r>
          </a:p>
          <a:p>
            <a:pPr lvl="1"/>
            <a:r>
              <a:rPr lang="en-US" dirty="0"/>
              <a:t>This semester…</a:t>
            </a:r>
          </a:p>
          <a:p>
            <a:pPr lvl="2"/>
            <a:r>
              <a:rPr lang="en-US" dirty="0"/>
              <a:t>Helping CET Calculus students connect calculus and the various engineering disciplines.</a:t>
            </a:r>
          </a:p>
        </p:txBody>
      </p:sp>
    </p:spTree>
    <p:extLst>
      <p:ext uri="{BB962C8B-B14F-4D97-AF65-F5344CB8AC3E}">
        <p14:creationId xmlns:p14="http://schemas.microsoft.com/office/powerpoint/2010/main" val="215152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2F64A-7196-FCB5-2E7F-A106AE34D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9FBF16-98CB-FAF7-8490-37FE37661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134E74-EFD8-DF7E-AA1D-BCC2F240A5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ProGenie</a:t>
            </a:r>
            <a:r>
              <a:rPr lang="en-US" dirty="0"/>
              <a:t> – </a:t>
            </a:r>
            <a:r>
              <a:rPr lang="en-US" dirty="0">
                <a:solidFill>
                  <a:schemeClr val="tx1"/>
                </a:solidFill>
              </a:rPr>
              <a:t>A Problem Generation Tool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E0D43A-EA23-8C49-CF55-A8F114F41D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Example Scenarios</a:t>
            </a:r>
          </a:p>
          <a:p>
            <a:pPr lvl="1"/>
            <a:r>
              <a:rPr lang="en-US" dirty="0"/>
              <a:t>Packaging Science grade compression failure load</a:t>
            </a:r>
          </a:p>
          <a:p>
            <a:pPr lvl="1"/>
            <a:r>
              <a:rPr lang="en-US" dirty="0"/>
              <a:t>Aeronautical controls problem for mechatronics engineers</a:t>
            </a:r>
          </a:p>
          <a:p>
            <a:pPr lvl="1"/>
            <a:r>
              <a:rPr lang="en-US" dirty="0"/>
              <a:t>Biomechanics problem for mechanical engineers focused on angular momentum</a:t>
            </a:r>
          </a:p>
        </p:txBody>
      </p:sp>
    </p:spTree>
    <p:extLst>
      <p:ext uri="{BB962C8B-B14F-4D97-AF65-F5344CB8AC3E}">
        <p14:creationId xmlns:p14="http://schemas.microsoft.com/office/powerpoint/2010/main" val="328426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A94BF1-8EFE-7F49-AF2F-0381DFCA27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ProGenie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11C51-9D04-40AB-A5AB-D4D9BADC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11" y="1515498"/>
            <a:ext cx="10447699" cy="52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8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F4993-30AA-D0EB-9DED-8636ACA02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9B3A94-F6D1-3303-3B37-BBB001179E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ProGenie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68799-7C83-B30B-8789-384688C4E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135" y="1654836"/>
            <a:ext cx="7704813" cy="37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9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95729-8511-05F7-5CD8-9CF530BEE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43131D-96ED-811F-9705-C45282FD34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ProGenie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B7323-B83A-74D0-0F26-AF3924886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786" y="1768979"/>
            <a:ext cx="8408744" cy="335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9965F-D451-1B4A-B5DC-FE994B3D4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28420134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6F706F"/>
      </a:dk2>
      <a:lt2>
        <a:srgbClr val="E7E6E6"/>
      </a:lt2>
      <a:accent1>
        <a:srgbClr val="F66900"/>
      </a:accent1>
      <a:accent2>
        <a:srgbClr val="F6BD00"/>
      </a:accent2>
      <a:accent3>
        <a:srgbClr val="C4D500"/>
      </a:accent3>
      <a:accent4>
        <a:srgbClr val="009CBD"/>
      </a:accent4>
      <a:accent5>
        <a:srgbClr val="7D54C7"/>
      </a:accent5>
      <a:accent6>
        <a:srgbClr val="70AD47"/>
      </a:accent6>
      <a:hlink>
        <a:srgbClr val="D64900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DD0A614-220C-8449-A3CF-245D61EC60E9}" vid="{F208E799-2138-EB4D-B3AC-77ED85D34D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CET_Presentation3</Template>
  <TotalTime>36282</TotalTime>
  <Words>210</Words>
  <Application>Microsoft Office PowerPoint</Application>
  <PresentationFormat>Widescreen</PresentationFormat>
  <Paragraphs>43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Eastman</dc:creator>
  <cp:lastModifiedBy>Mike Eastman</cp:lastModifiedBy>
  <cp:revision>155</cp:revision>
  <cp:lastPrinted>2018-04-25T02:50:23Z</cp:lastPrinted>
  <dcterms:created xsi:type="dcterms:W3CDTF">2021-09-22T12:58:41Z</dcterms:created>
  <dcterms:modified xsi:type="dcterms:W3CDTF">2024-11-01T13:55:27Z</dcterms:modified>
</cp:coreProperties>
</file>