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3" autoAdjust="0"/>
    <p:restoredTop sz="94660"/>
  </p:normalViewPr>
  <p:slideViewPr>
    <p:cSldViewPr snapToGrid="0">
      <p:cViewPr varScale="1">
        <p:scale>
          <a:sx n="74" d="100"/>
          <a:sy n="74" d="100"/>
        </p:scale>
        <p:origin x="15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4-10-31T11:56:55.856" idx="1">
    <p:pos x="10" y="10"/>
    <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361AD8-5A1E-4356-A8C8-7CC14A8393FC}" type="doc">
      <dgm:prSet loTypeId="urn:microsoft.com/office/officeart/2005/8/layout/architecture" loCatId="hierarchy" qsTypeId="urn:microsoft.com/office/officeart/2005/8/quickstyle/simple5" qsCatId="simple" csTypeId="urn:microsoft.com/office/officeart/2005/8/colors/accent1_2" csCatId="accent1" phldr="1"/>
      <dgm:spPr/>
      <dgm:t>
        <a:bodyPr/>
        <a:lstStyle/>
        <a:p>
          <a:endParaRPr lang="en-US"/>
        </a:p>
      </dgm:t>
    </dgm:pt>
    <dgm:pt modelId="{4AE76A43-66C7-47E1-A73B-38269151CCEA}">
      <dgm:prSet phldrT="[Text]"/>
      <dgm:spPr/>
      <dgm:t>
        <a:bodyPr/>
        <a:lstStyle/>
        <a:p>
          <a:r>
            <a:rPr lang="en-US" dirty="0" smtClean="0"/>
            <a:t>JUST WHAT YOU WANT TO KNOW</a:t>
          </a:r>
          <a:endParaRPr lang="en-US" dirty="0"/>
        </a:p>
      </dgm:t>
    </dgm:pt>
    <dgm:pt modelId="{8985C9E9-49D8-41CE-B0B1-34A32786422F}" type="parTrans" cxnId="{E7B56381-EDB5-450C-AF28-3DF6F4FC44DB}">
      <dgm:prSet/>
      <dgm:spPr/>
      <dgm:t>
        <a:bodyPr/>
        <a:lstStyle/>
        <a:p>
          <a:endParaRPr lang="en-US"/>
        </a:p>
      </dgm:t>
    </dgm:pt>
    <dgm:pt modelId="{43B9A509-BF6F-4E4A-A6AB-D28F048FD8F1}" type="sibTrans" cxnId="{E7B56381-EDB5-450C-AF28-3DF6F4FC44DB}">
      <dgm:prSet/>
      <dgm:spPr/>
      <dgm:t>
        <a:bodyPr/>
        <a:lstStyle/>
        <a:p>
          <a:endParaRPr lang="en-US"/>
        </a:p>
      </dgm:t>
    </dgm:pt>
    <dgm:pt modelId="{92C8A6BC-A437-4794-92D6-93556E63B208}">
      <dgm:prSet phldrT="[Text]"/>
      <dgm:spPr/>
      <dgm:t>
        <a:bodyPr/>
        <a:lstStyle/>
        <a:p>
          <a:r>
            <a:rPr lang="en-US" dirty="0" smtClean="0"/>
            <a:t>CUSTOMIZATION</a:t>
          </a:r>
          <a:endParaRPr lang="en-US" dirty="0"/>
        </a:p>
      </dgm:t>
    </dgm:pt>
    <dgm:pt modelId="{5C6377DB-9AC7-40AF-8095-273B32A52633}" type="parTrans" cxnId="{BD5941C6-EC72-48E7-B6F2-B1109E0B94C4}">
      <dgm:prSet/>
      <dgm:spPr/>
      <dgm:t>
        <a:bodyPr/>
        <a:lstStyle/>
        <a:p>
          <a:endParaRPr lang="en-US"/>
        </a:p>
      </dgm:t>
    </dgm:pt>
    <dgm:pt modelId="{A74567BA-8551-4351-BECD-B7081DCE5A9B}" type="sibTrans" cxnId="{BD5941C6-EC72-48E7-B6F2-B1109E0B94C4}">
      <dgm:prSet/>
      <dgm:spPr/>
      <dgm:t>
        <a:bodyPr/>
        <a:lstStyle/>
        <a:p>
          <a:endParaRPr lang="en-US"/>
        </a:p>
      </dgm:t>
    </dgm:pt>
    <dgm:pt modelId="{F18A3A57-9D37-4AA3-A806-8863C70C63AA}">
      <dgm:prSet phldrT="[Text]"/>
      <dgm:spPr/>
      <dgm:t>
        <a:bodyPr/>
        <a:lstStyle/>
        <a:p>
          <a:r>
            <a:rPr lang="en-US" dirty="0" smtClean="0"/>
            <a:t>TIME</a:t>
          </a:r>
          <a:endParaRPr lang="en-US" dirty="0"/>
        </a:p>
      </dgm:t>
    </dgm:pt>
    <dgm:pt modelId="{158C7DA4-8E1E-4A44-A610-A678850F33C1}" type="parTrans" cxnId="{937D216C-1FA8-4EE7-B469-CAFC7FABCD11}">
      <dgm:prSet/>
      <dgm:spPr/>
      <dgm:t>
        <a:bodyPr/>
        <a:lstStyle/>
        <a:p>
          <a:endParaRPr lang="en-US"/>
        </a:p>
      </dgm:t>
    </dgm:pt>
    <dgm:pt modelId="{DC8DA9BB-178C-4BA5-A0B0-013DF6B5D0F4}" type="sibTrans" cxnId="{937D216C-1FA8-4EE7-B469-CAFC7FABCD11}">
      <dgm:prSet/>
      <dgm:spPr/>
      <dgm:t>
        <a:bodyPr/>
        <a:lstStyle/>
        <a:p>
          <a:endParaRPr lang="en-US"/>
        </a:p>
      </dgm:t>
    </dgm:pt>
    <dgm:pt modelId="{64C02D11-69E6-43AE-BAF0-B19878335205}">
      <dgm:prSet phldrT="[Text]"/>
      <dgm:spPr/>
      <dgm:t>
        <a:bodyPr/>
        <a:lstStyle/>
        <a:p>
          <a:r>
            <a:rPr lang="en-US" dirty="0" smtClean="0"/>
            <a:t>PROCESS</a:t>
          </a:r>
          <a:endParaRPr lang="en-US" dirty="0"/>
        </a:p>
      </dgm:t>
    </dgm:pt>
    <dgm:pt modelId="{ABDBB4D0-254B-48D7-811D-3A152544BE4A}" type="parTrans" cxnId="{427DEFCF-38D4-4E98-B4E0-C288A2D1B92F}">
      <dgm:prSet/>
      <dgm:spPr/>
      <dgm:t>
        <a:bodyPr/>
        <a:lstStyle/>
        <a:p>
          <a:endParaRPr lang="en-US"/>
        </a:p>
      </dgm:t>
    </dgm:pt>
    <dgm:pt modelId="{38441677-60CD-4409-BD4F-D69416E817FF}" type="sibTrans" cxnId="{427DEFCF-38D4-4E98-B4E0-C288A2D1B92F}">
      <dgm:prSet/>
      <dgm:spPr/>
      <dgm:t>
        <a:bodyPr/>
        <a:lstStyle/>
        <a:p>
          <a:endParaRPr lang="en-US"/>
        </a:p>
      </dgm:t>
    </dgm:pt>
    <dgm:pt modelId="{DE2AC003-0C62-482C-BB5F-95D77A916205}">
      <dgm:prSet phldrT="[Text]"/>
      <dgm:spPr/>
      <dgm:t>
        <a:bodyPr/>
        <a:lstStyle/>
        <a:p>
          <a:r>
            <a:rPr lang="en-US" dirty="0" smtClean="0"/>
            <a:t>PEER(?)</a:t>
          </a:r>
          <a:endParaRPr lang="en-US" dirty="0"/>
        </a:p>
      </dgm:t>
    </dgm:pt>
    <dgm:pt modelId="{417FC095-D60B-4B63-87B6-23A82FEA770D}" type="parTrans" cxnId="{636F82CE-AE97-4980-815E-6B7E8198B740}">
      <dgm:prSet/>
      <dgm:spPr/>
      <dgm:t>
        <a:bodyPr/>
        <a:lstStyle/>
        <a:p>
          <a:endParaRPr lang="en-US"/>
        </a:p>
      </dgm:t>
    </dgm:pt>
    <dgm:pt modelId="{B96A5E65-6F2A-4221-98D1-308273E7F7FD}" type="sibTrans" cxnId="{636F82CE-AE97-4980-815E-6B7E8198B740}">
      <dgm:prSet/>
      <dgm:spPr/>
      <dgm:t>
        <a:bodyPr/>
        <a:lstStyle/>
        <a:p>
          <a:endParaRPr lang="en-US"/>
        </a:p>
      </dgm:t>
    </dgm:pt>
    <dgm:pt modelId="{570EC5D8-D781-476A-AF26-B3DFDB985622}">
      <dgm:prSet phldrT="[Text]"/>
      <dgm:spPr/>
      <dgm:t>
        <a:bodyPr/>
        <a:lstStyle/>
        <a:p>
          <a:r>
            <a:rPr lang="en-US" dirty="0" smtClean="0"/>
            <a:t>ITERATIONS</a:t>
          </a:r>
          <a:endParaRPr lang="en-US" dirty="0"/>
        </a:p>
      </dgm:t>
    </dgm:pt>
    <dgm:pt modelId="{CD3AB1B7-00ED-4E47-8A71-A916EF870AF9}" type="parTrans" cxnId="{CBDBD5BF-1DF6-4CBE-AEAD-185F298480F9}">
      <dgm:prSet/>
      <dgm:spPr/>
      <dgm:t>
        <a:bodyPr/>
        <a:lstStyle/>
        <a:p>
          <a:endParaRPr lang="en-US"/>
        </a:p>
      </dgm:t>
    </dgm:pt>
    <dgm:pt modelId="{A6F17B16-6A8F-4CCB-9F74-2D7A9E9393C8}" type="sibTrans" cxnId="{CBDBD5BF-1DF6-4CBE-AEAD-185F298480F9}">
      <dgm:prSet/>
      <dgm:spPr/>
      <dgm:t>
        <a:bodyPr/>
        <a:lstStyle/>
        <a:p>
          <a:endParaRPr lang="en-US"/>
        </a:p>
      </dgm:t>
    </dgm:pt>
    <dgm:pt modelId="{D18C9F69-2B15-4344-85C5-66C12AC477A7}" type="pres">
      <dgm:prSet presAssocID="{AB361AD8-5A1E-4356-A8C8-7CC14A8393FC}" presName="Name0" presStyleCnt="0">
        <dgm:presLayoutVars>
          <dgm:chPref val="1"/>
          <dgm:dir/>
          <dgm:animOne val="branch"/>
          <dgm:animLvl val="lvl"/>
          <dgm:resizeHandles/>
        </dgm:presLayoutVars>
      </dgm:prSet>
      <dgm:spPr/>
      <dgm:t>
        <a:bodyPr/>
        <a:lstStyle/>
        <a:p>
          <a:endParaRPr lang="en-US"/>
        </a:p>
      </dgm:t>
    </dgm:pt>
    <dgm:pt modelId="{F98A4A8D-E5D4-4A80-891B-82BFC9CD3613}" type="pres">
      <dgm:prSet presAssocID="{4AE76A43-66C7-47E1-A73B-38269151CCEA}" presName="vertOne" presStyleCnt="0"/>
      <dgm:spPr/>
    </dgm:pt>
    <dgm:pt modelId="{47D8825B-41A6-4E7E-A137-D5CBF8E95506}" type="pres">
      <dgm:prSet presAssocID="{4AE76A43-66C7-47E1-A73B-38269151CCEA}" presName="txOne" presStyleLbl="node0" presStyleIdx="0" presStyleCnt="1">
        <dgm:presLayoutVars>
          <dgm:chPref val="3"/>
        </dgm:presLayoutVars>
      </dgm:prSet>
      <dgm:spPr/>
      <dgm:t>
        <a:bodyPr/>
        <a:lstStyle/>
        <a:p>
          <a:endParaRPr lang="en-US"/>
        </a:p>
      </dgm:t>
    </dgm:pt>
    <dgm:pt modelId="{F0A40802-DA4B-41B9-A93B-9E144301A209}" type="pres">
      <dgm:prSet presAssocID="{4AE76A43-66C7-47E1-A73B-38269151CCEA}" presName="parTransOne" presStyleCnt="0"/>
      <dgm:spPr/>
    </dgm:pt>
    <dgm:pt modelId="{7B5C469D-7C70-4F39-8F2D-E06C6C2F6E6C}" type="pres">
      <dgm:prSet presAssocID="{4AE76A43-66C7-47E1-A73B-38269151CCEA}" presName="horzOne" presStyleCnt="0"/>
      <dgm:spPr/>
    </dgm:pt>
    <dgm:pt modelId="{60C93008-ED37-4F3B-8DFF-98F9E7BC01D5}" type="pres">
      <dgm:prSet presAssocID="{92C8A6BC-A437-4794-92D6-93556E63B208}" presName="vertTwo" presStyleCnt="0"/>
      <dgm:spPr/>
    </dgm:pt>
    <dgm:pt modelId="{DF8B85A1-341B-49E9-A8B4-37349A6B5B1B}" type="pres">
      <dgm:prSet presAssocID="{92C8A6BC-A437-4794-92D6-93556E63B208}" presName="txTwo" presStyleLbl="node2" presStyleIdx="0" presStyleCnt="2">
        <dgm:presLayoutVars>
          <dgm:chPref val="3"/>
        </dgm:presLayoutVars>
      </dgm:prSet>
      <dgm:spPr/>
      <dgm:t>
        <a:bodyPr/>
        <a:lstStyle/>
        <a:p>
          <a:endParaRPr lang="en-US"/>
        </a:p>
      </dgm:t>
    </dgm:pt>
    <dgm:pt modelId="{B51F8363-0E10-42E2-B415-82800A1148AC}" type="pres">
      <dgm:prSet presAssocID="{92C8A6BC-A437-4794-92D6-93556E63B208}" presName="parTransTwo" presStyleCnt="0"/>
      <dgm:spPr/>
    </dgm:pt>
    <dgm:pt modelId="{F6CC20B5-36D3-4672-BEF5-C4ED44321ED6}" type="pres">
      <dgm:prSet presAssocID="{92C8A6BC-A437-4794-92D6-93556E63B208}" presName="horzTwo" presStyleCnt="0"/>
      <dgm:spPr/>
    </dgm:pt>
    <dgm:pt modelId="{E8756E2D-2073-48E6-A17D-ED7A17935EFE}" type="pres">
      <dgm:prSet presAssocID="{F18A3A57-9D37-4AA3-A806-8863C70C63AA}" presName="vertThree" presStyleCnt="0"/>
      <dgm:spPr/>
    </dgm:pt>
    <dgm:pt modelId="{D6E99B97-5871-41A0-8C67-DB3CFF3751C5}" type="pres">
      <dgm:prSet presAssocID="{F18A3A57-9D37-4AA3-A806-8863C70C63AA}" presName="txThree" presStyleLbl="node3" presStyleIdx="0" presStyleCnt="3">
        <dgm:presLayoutVars>
          <dgm:chPref val="3"/>
        </dgm:presLayoutVars>
      </dgm:prSet>
      <dgm:spPr/>
      <dgm:t>
        <a:bodyPr/>
        <a:lstStyle/>
        <a:p>
          <a:endParaRPr lang="en-US"/>
        </a:p>
      </dgm:t>
    </dgm:pt>
    <dgm:pt modelId="{661300EE-4DC6-453D-87CD-F0E0CEC4CDA1}" type="pres">
      <dgm:prSet presAssocID="{F18A3A57-9D37-4AA3-A806-8863C70C63AA}" presName="horzThree" presStyleCnt="0"/>
      <dgm:spPr/>
    </dgm:pt>
    <dgm:pt modelId="{92ED5818-AA28-4B01-BE01-8D3D79358853}" type="pres">
      <dgm:prSet presAssocID="{DC8DA9BB-178C-4BA5-A0B0-013DF6B5D0F4}" presName="sibSpaceThree" presStyleCnt="0"/>
      <dgm:spPr/>
    </dgm:pt>
    <dgm:pt modelId="{3846C41E-CD39-48EC-8D6F-148904443F33}" type="pres">
      <dgm:prSet presAssocID="{64C02D11-69E6-43AE-BAF0-B19878335205}" presName="vertThree" presStyleCnt="0"/>
      <dgm:spPr/>
    </dgm:pt>
    <dgm:pt modelId="{9EF7D191-6B12-466B-8086-EEC2C9CEA827}" type="pres">
      <dgm:prSet presAssocID="{64C02D11-69E6-43AE-BAF0-B19878335205}" presName="txThree" presStyleLbl="node3" presStyleIdx="1" presStyleCnt="3">
        <dgm:presLayoutVars>
          <dgm:chPref val="3"/>
        </dgm:presLayoutVars>
      </dgm:prSet>
      <dgm:spPr/>
      <dgm:t>
        <a:bodyPr/>
        <a:lstStyle/>
        <a:p>
          <a:endParaRPr lang="en-US"/>
        </a:p>
      </dgm:t>
    </dgm:pt>
    <dgm:pt modelId="{7DA437AB-6353-4C45-9747-DEAD539F1684}" type="pres">
      <dgm:prSet presAssocID="{64C02D11-69E6-43AE-BAF0-B19878335205}" presName="horzThree" presStyleCnt="0"/>
      <dgm:spPr/>
    </dgm:pt>
    <dgm:pt modelId="{C449A2DF-AFDA-474D-A5CF-9EFAF3E95D90}" type="pres">
      <dgm:prSet presAssocID="{A74567BA-8551-4351-BECD-B7081DCE5A9B}" presName="sibSpaceTwo" presStyleCnt="0"/>
      <dgm:spPr/>
    </dgm:pt>
    <dgm:pt modelId="{17C366B9-AF66-4842-9EA1-E4C6608EB583}" type="pres">
      <dgm:prSet presAssocID="{DE2AC003-0C62-482C-BB5F-95D77A916205}" presName="vertTwo" presStyleCnt="0"/>
      <dgm:spPr/>
    </dgm:pt>
    <dgm:pt modelId="{52C2E869-F33A-47F1-8397-B643D2D6A1EA}" type="pres">
      <dgm:prSet presAssocID="{DE2AC003-0C62-482C-BB5F-95D77A916205}" presName="txTwo" presStyleLbl="node2" presStyleIdx="1" presStyleCnt="2">
        <dgm:presLayoutVars>
          <dgm:chPref val="3"/>
        </dgm:presLayoutVars>
      </dgm:prSet>
      <dgm:spPr/>
      <dgm:t>
        <a:bodyPr/>
        <a:lstStyle/>
        <a:p>
          <a:endParaRPr lang="en-US"/>
        </a:p>
      </dgm:t>
    </dgm:pt>
    <dgm:pt modelId="{F9B4B8AE-6C9D-4420-964C-D6BDF1436C77}" type="pres">
      <dgm:prSet presAssocID="{DE2AC003-0C62-482C-BB5F-95D77A916205}" presName="parTransTwo" presStyleCnt="0"/>
      <dgm:spPr/>
    </dgm:pt>
    <dgm:pt modelId="{6009ADC0-FB2F-4AD8-A1D6-E2DCFAEC08B1}" type="pres">
      <dgm:prSet presAssocID="{DE2AC003-0C62-482C-BB5F-95D77A916205}" presName="horzTwo" presStyleCnt="0"/>
      <dgm:spPr/>
    </dgm:pt>
    <dgm:pt modelId="{03EC25EB-8D86-49B4-B1A8-5A532C0855F9}" type="pres">
      <dgm:prSet presAssocID="{570EC5D8-D781-476A-AF26-B3DFDB985622}" presName="vertThree" presStyleCnt="0"/>
      <dgm:spPr/>
    </dgm:pt>
    <dgm:pt modelId="{77535D11-AF9A-490F-9569-EC66076C73C2}" type="pres">
      <dgm:prSet presAssocID="{570EC5D8-D781-476A-AF26-B3DFDB985622}" presName="txThree" presStyleLbl="node3" presStyleIdx="2" presStyleCnt="3">
        <dgm:presLayoutVars>
          <dgm:chPref val="3"/>
        </dgm:presLayoutVars>
      </dgm:prSet>
      <dgm:spPr/>
      <dgm:t>
        <a:bodyPr/>
        <a:lstStyle/>
        <a:p>
          <a:endParaRPr lang="en-US"/>
        </a:p>
      </dgm:t>
    </dgm:pt>
    <dgm:pt modelId="{23BA2F23-93A2-4249-AEF8-3429DBC0B029}" type="pres">
      <dgm:prSet presAssocID="{570EC5D8-D781-476A-AF26-B3DFDB985622}" presName="horzThree" presStyleCnt="0"/>
      <dgm:spPr/>
    </dgm:pt>
  </dgm:ptLst>
  <dgm:cxnLst>
    <dgm:cxn modelId="{BD5941C6-EC72-48E7-B6F2-B1109E0B94C4}" srcId="{4AE76A43-66C7-47E1-A73B-38269151CCEA}" destId="{92C8A6BC-A437-4794-92D6-93556E63B208}" srcOrd="0" destOrd="0" parTransId="{5C6377DB-9AC7-40AF-8095-273B32A52633}" sibTransId="{A74567BA-8551-4351-BECD-B7081DCE5A9B}"/>
    <dgm:cxn modelId="{21248A17-49E8-44BD-977B-15A10E4DC007}" type="presOf" srcId="{F18A3A57-9D37-4AA3-A806-8863C70C63AA}" destId="{D6E99B97-5871-41A0-8C67-DB3CFF3751C5}" srcOrd="0" destOrd="0" presId="urn:microsoft.com/office/officeart/2005/8/layout/architecture"/>
    <dgm:cxn modelId="{66090086-DA67-4EDB-B31F-D4A27FA4DA1A}" type="presOf" srcId="{92C8A6BC-A437-4794-92D6-93556E63B208}" destId="{DF8B85A1-341B-49E9-A8B4-37349A6B5B1B}" srcOrd="0" destOrd="0" presId="urn:microsoft.com/office/officeart/2005/8/layout/architecture"/>
    <dgm:cxn modelId="{4CCF817A-0773-4127-8851-51BA48D292BC}" type="presOf" srcId="{DE2AC003-0C62-482C-BB5F-95D77A916205}" destId="{52C2E869-F33A-47F1-8397-B643D2D6A1EA}" srcOrd="0" destOrd="0" presId="urn:microsoft.com/office/officeart/2005/8/layout/architecture"/>
    <dgm:cxn modelId="{937D216C-1FA8-4EE7-B469-CAFC7FABCD11}" srcId="{92C8A6BC-A437-4794-92D6-93556E63B208}" destId="{F18A3A57-9D37-4AA3-A806-8863C70C63AA}" srcOrd="0" destOrd="0" parTransId="{158C7DA4-8E1E-4A44-A610-A678850F33C1}" sibTransId="{DC8DA9BB-178C-4BA5-A0B0-013DF6B5D0F4}"/>
    <dgm:cxn modelId="{427DEFCF-38D4-4E98-B4E0-C288A2D1B92F}" srcId="{92C8A6BC-A437-4794-92D6-93556E63B208}" destId="{64C02D11-69E6-43AE-BAF0-B19878335205}" srcOrd="1" destOrd="0" parTransId="{ABDBB4D0-254B-48D7-811D-3A152544BE4A}" sibTransId="{38441677-60CD-4409-BD4F-D69416E817FF}"/>
    <dgm:cxn modelId="{CC31900E-3200-4FCA-9586-893FFE839D41}" type="presOf" srcId="{64C02D11-69E6-43AE-BAF0-B19878335205}" destId="{9EF7D191-6B12-466B-8086-EEC2C9CEA827}" srcOrd="0" destOrd="0" presId="urn:microsoft.com/office/officeart/2005/8/layout/architecture"/>
    <dgm:cxn modelId="{ECAA60E6-3A0B-4C83-8DB7-E1817A379D15}" type="presOf" srcId="{570EC5D8-D781-476A-AF26-B3DFDB985622}" destId="{77535D11-AF9A-490F-9569-EC66076C73C2}" srcOrd="0" destOrd="0" presId="urn:microsoft.com/office/officeart/2005/8/layout/architecture"/>
    <dgm:cxn modelId="{636F82CE-AE97-4980-815E-6B7E8198B740}" srcId="{4AE76A43-66C7-47E1-A73B-38269151CCEA}" destId="{DE2AC003-0C62-482C-BB5F-95D77A916205}" srcOrd="1" destOrd="0" parTransId="{417FC095-D60B-4B63-87B6-23A82FEA770D}" sibTransId="{B96A5E65-6F2A-4221-98D1-308273E7F7FD}"/>
    <dgm:cxn modelId="{4A9EA6B1-D524-46AD-8490-BE009818CD0A}" type="presOf" srcId="{4AE76A43-66C7-47E1-A73B-38269151CCEA}" destId="{47D8825B-41A6-4E7E-A137-D5CBF8E95506}" srcOrd="0" destOrd="0" presId="urn:microsoft.com/office/officeart/2005/8/layout/architecture"/>
    <dgm:cxn modelId="{E7B56381-EDB5-450C-AF28-3DF6F4FC44DB}" srcId="{AB361AD8-5A1E-4356-A8C8-7CC14A8393FC}" destId="{4AE76A43-66C7-47E1-A73B-38269151CCEA}" srcOrd="0" destOrd="0" parTransId="{8985C9E9-49D8-41CE-B0B1-34A32786422F}" sibTransId="{43B9A509-BF6F-4E4A-A6AB-D28F048FD8F1}"/>
    <dgm:cxn modelId="{CBDBD5BF-1DF6-4CBE-AEAD-185F298480F9}" srcId="{DE2AC003-0C62-482C-BB5F-95D77A916205}" destId="{570EC5D8-D781-476A-AF26-B3DFDB985622}" srcOrd="0" destOrd="0" parTransId="{CD3AB1B7-00ED-4E47-8A71-A916EF870AF9}" sibTransId="{A6F17B16-6A8F-4CCB-9F74-2D7A9E9393C8}"/>
    <dgm:cxn modelId="{39486678-00A1-48F4-BAEC-8F59F867E1D2}" type="presOf" srcId="{AB361AD8-5A1E-4356-A8C8-7CC14A8393FC}" destId="{D18C9F69-2B15-4344-85C5-66C12AC477A7}" srcOrd="0" destOrd="0" presId="urn:microsoft.com/office/officeart/2005/8/layout/architecture"/>
    <dgm:cxn modelId="{73AF93E4-FB47-42F9-9789-6A968675A246}" type="presParOf" srcId="{D18C9F69-2B15-4344-85C5-66C12AC477A7}" destId="{F98A4A8D-E5D4-4A80-891B-82BFC9CD3613}" srcOrd="0" destOrd="0" presId="urn:microsoft.com/office/officeart/2005/8/layout/architecture"/>
    <dgm:cxn modelId="{2C5D2652-952F-49C8-8BFF-B5C7AD5CDDE5}" type="presParOf" srcId="{F98A4A8D-E5D4-4A80-891B-82BFC9CD3613}" destId="{47D8825B-41A6-4E7E-A137-D5CBF8E95506}" srcOrd="0" destOrd="0" presId="urn:microsoft.com/office/officeart/2005/8/layout/architecture"/>
    <dgm:cxn modelId="{02AF771E-5370-46FC-AC07-08C2B50F87CE}" type="presParOf" srcId="{F98A4A8D-E5D4-4A80-891B-82BFC9CD3613}" destId="{F0A40802-DA4B-41B9-A93B-9E144301A209}" srcOrd="1" destOrd="0" presId="urn:microsoft.com/office/officeart/2005/8/layout/architecture"/>
    <dgm:cxn modelId="{97028D55-9955-4824-9D3C-7BFBA4AFF4D5}" type="presParOf" srcId="{F98A4A8D-E5D4-4A80-891B-82BFC9CD3613}" destId="{7B5C469D-7C70-4F39-8F2D-E06C6C2F6E6C}" srcOrd="2" destOrd="0" presId="urn:microsoft.com/office/officeart/2005/8/layout/architecture"/>
    <dgm:cxn modelId="{99177334-22F0-4514-AFFE-B76757DC52DA}" type="presParOf" srcId="{7B5C469D-7C70-4F39-8F2D-E06C6C2F6E6C}" destId="{60C93008-ED37-4F3B-8DFF-98F9E7BC01D5}" srcOrd="0" destOrd="0" presId="urn:microsoft.com/office/officeart/2005/8/layout/architecture"/>
    <dgm:cxn modelId="{C38787DF-781D-4CA3-84C0-24D3BFDC51F8}" type="presParOf" srcId="{60C93008-ED37-4F3B-8DFF-98F9E7BC01D5}" destId="{DF8B85A1-341B-49E9-A8B4-37349A6B5B1B}" srcOrd="0" destOrd="0" presId="urn:microsoft.com/office/officeart/2005/8/layout/architecture"/>
    <dgm:cxn modelId="{C47F17C7-FFF9-4F42-82F2-276B2B6057CD}" type="presParOf" srcId="{60C93008-ED37-4F3B-8DFF-98F9E7BC01D5}" destId="{B51F8363-0E10-42E2-B415-82800A1148AC}" srcOrd="1" destOrd="0" presId="urn:microsoft.com/office/officeart/2005/8/layout/architecture"/>
    <dgm:cxn modelId="{9D828281-777A-4AC9-A170-CEAC7BDD6F4B}" type="presParOf" srcId="{60C93008-ED37-4F3B-8DFF-98F9E7BC01D5}" destId="{F6CC20B5-36D3-4672-BEF5-C4ED44321ED6}" srcOrd="2" destOrd="0" presId="urn:microsoft.com/office/officeart/2005/8/layout/architecture"/>
    <dgm:cxn modelId="{E22E5AB5-1EBB-4AAA-B051-695C6D49EF33}" type="presParOf" srcId="{F6CC20B5-36D3-4672-BEF5-C4ED44321ED6}" destId="{E8756E2D-2073-48E6-A17D-ED7A17935EFE}" srcOrd="0" destOrd="0" presId="urn:microsoft.com/office/officeart/2005/8/layout/architecture"/>
    <dgm:cxn modelId="{613A0EEB-4DD3-4D82-823F-58CBD7ADE5E4}" type="presParOf" srcId="{E8756E2D-2073-48E6-A17D-ED7A17935EFE}" destId="{D6E99B97-5871-41A0-8C67-DB3CFF3751C5}" srcOrd="0" destOrd="0" presId="urn:microsoft.com/office/officeart/2005/8/layout/architecture"/>
    <dgm:cxn modelId="{8B73DBEB-FD52-4306-8A5F-2109B85FFC35}" type="presParOf" srcId="{E8756E2D-2073-48E6-A17D-ED7A17935EFE}" destId="{661300EE-4DC6-453D-87CD-F0E0CEC4CDA1}" srcOrd="1" destOrd="0" presId="urn:microsoft.com/office/officeart/2005/8/layout/architecture"/>
    <dgm:cxn modelId="{8BC7DEAB-0B55-4A0A-B146-B1269C28F724}" type="presParOf" srcId="{F6CC20B5-36D3-4672-BEF5-C4ED44321ED6}" destId="{92ED5818-AA28-4B01-BE01-8D3D79358853}" srcOrd="1" destOrd="0" presId="urn:microsoft.com/office/officeart/2005/8/layout/architecture"/>
    <dgm:cxn modelId="{D2D75096-4DAD-4344-8658-3473F4415E62}" type="presParOf" srcId="{F6CC20B5-36D3-4672-BEF5-C4ED44321ED6}" destId="{3846C41E-CD39-48EC-8D6F-148904443F33}" srcOrd="2" destOrd="0" presId="urn:microsoft.com/office/officeart/2005/8/layout/architecture"/>
    <dgm:cxn modelId="{202923EC-D0F7-406A-A8A2-17B1A344702D}" type="presParOf" srcId="{3846C41E-CD39-48EC-8D6F-148904443F33}" destId="{9EF7D191-6B12-466B-8086-EEC2C9CEA827}" srcOrd="0" destOrd="0" presId="urn:microsoft.com/office/officeart/2005/8/layout/architecture"/>
    <dgm:cxn modelId="{87EE802F-C6F2-4DDB-90C6-BBE9DFD8C25A}" type="presParOf" srcId="{3846C41E-CD39-48EC-8D6F-148904443F33}" destId="{7DA437AB-6353-4C45-9747-DEAD539F1684}" srcOrd="1" destOrd="0" presId="urn:microsoft.com/office/officeart/2005/8/layout/architecture"/>
    <dgm:cxn modelId="{C3527B72-C861-4631-BFE2-5A239BFAF1AD}" type="presParOf" srcId="{7B5C469D-7C70-4F39-8F2D-E06C6C2F6E6C}" destId="{C449A2DF-AFDA-474D-A5CF-9EFAF3E95D90}" srcOrd="1" destOrd="0" presId="urn:microsoft.com/office/officeart/2005/8/layout/architecture"/>
    <dgm:cxn modelId="{6CB80BA8-657D-4A7B-B63E-667987958102}" type="presParOf" srcId="{7B5C469D-7C70-4F39-8F2D-E06C6C2F6E6C}" destId="{17C366B9-AF66-4842-9EA1-E4C6608EB583}" srcOrd="2" destOrd="0" presId="urn:microsoft.com/office/officeart/2005/8/layout/architecture"/>
    <dgm:cxn modelId="{01D40CF9-4F5B-4748-BB85-F3BB18F3F94A}" type="presParOf" srcId="{17C366B9-AF66-4842-9EA1-E4C6608EB583}" destId="{52C2E869-F33A-47F1-8397-B643D2D6A1EA}" srcOrd="0" destOrd="0" presId="urn:microsoft.com/office/officeart/2005/8/layout/architecture"/>
    <dgm:cxn modelId="{1BACFAC8-F6BB-4252-A5DC-055E32A379B6}" type="presParOf" srcId="{17C366B9-AF66-4842-9EA1-E4C6608EB583}" destId="{F9B4B8AE-6C9D-4420-964C-D6BDF1436C77}" srcOrd="1" destOrd="0" presId="urn:microsoft.com/office/officeart/2005/8/layout/architecture"/>
    <dgm:cxn modelId="{4A56DAAD-469F-4630-8DD2-F255A61E2825}" type="presParOf" srcId="{17C366B9-AF66-4842-9EA1-E4C6608EB583}" destId="{6009ADC0-FB2F-4AD8-A1D6-E2DCFAEC08B1}" srcOrd="2" destOrd="0" presId="urn:microsoft.com/office/officeart/2005/8/layout/architecture"/>
    <dgm:cxn modelId="{480865A2-DDC6-41A1-94F1-C2DBF4B994C1}" type="presParOf" srcId="{6009ADC0-FB2F-4AD8-A1D6-E2DCFAEC08B1}" destId="{03EC25EB-8D86-49B4-B1A8-5A532C0855F9}" srcOrd="0" destOrd="0" presId="urn:microsoft.com/office/officeart/2005/8/layout/architecture"/>
    <dgm:cxn modelId="{AD5C400E-283E-4057-8C82-9E75AF0D463E}" type="presParOf" srcId="{03EC25EB-8D86-49B4-B1A8-5A532C0855F9}" destId="{77535D11-AF9A-490F-9569-EC66076C73C2}" srcOrd="0" destOrd="0" presId="urn:microsoft.com/office/officeart/2005/8/layout/architecture"/>
    <dgm:cxn modelId="{53F52C9D-0898-4011-B4C1-C6E00734C140}" type="presParOf" srcId="{03EC25EB-8D86-49B4-B1A8-5A532C0855F9}" destId="{23BA2F23-93A2-4249-AEF8-3429DBC0B029}"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8825B-41A6-4E7E-A137-D5CBF8E95506}">
      <dsp:nvSpPr>
        <dsp:cNvPr id="0" name=""/>
        <dsp:cNvSpPr/>
      </dsp:nvSpPr>
      <dsp:spPr>
        <a:xfrm>
          <a:off x="1265" y="2545600"/>
          <a:ext cx="11027418" cy="1087652"/>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en-US" sz="4900" kern="1200" dirty="0" smtClean="0"/>
            <a:t>JUST WHAT YOU WANT TO KNOW</a:t>
          </a:r>
          <a:endParaRPr lang="en-US" sz="4900" kern="1200" dirty="0"/>
        </a:p>
      </dsp:txBody>
      <dsp:txXfrm>
        <a:off x="33121" y="2577456"/>
        <a:ext cx="10963706" cy="1023940"/>
      </dsp:txXfrm>
    </dsp:sp>
    <dsp:sp modelId="{DF8B85A1-341B-49E9-A8B4-37349A6B5B1B}">
      <dsp:nvSpPr>
        <dsp:cNvPr id="0" name=""/>
        <dsp:cNvSpPr/>
      </dsp:nvSpPr>
      <dsp:spPr>
        <a:xfrm>
          <a:off x="1265" y="1273067"/>
          <a:ext cx="7203451" cy="1087652"/>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en-US" sz="4900" kern="1200" dirty="0" smtClean="0"/>
            <a:t>CUSTOMIZATION</a:t>
          </a:r>
          <a:endParaRPr lang="en-US" sz="4900" kern="1200" dirty="0"/>
        </a:p>
      </dsp:txBody>
      <dsp:txXfrm>
        <a:off x="33121" y="1304923"/>
        <a:ext cx="7139739" cy="1023940"/>
      </dsp:txXfrm>
    </dsp:sp>
    <dsp:sp modelId="{D6E99B97-5871-41A0-8C67-DB3CFF3751C5}">
      <dsp:nvSpPr>
        <dsp:cNvPr id="0" name=""/>
        <dsp:cNvSpPr/>
      </dsp:nvSpPr>
      <dsp:spPr>
        <a:xfrm>
          <a:off x="1265" y="534"/>
          <a:ext cx="3527645" cy="1087652"/>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en-US" sz="4700" kern="1200" dirty="0" smtClean="0"/>
            <a:t>TIME</a:t>
          </a:r>
          <a:endParaRPr lang="en-US" sz="4700" kern="1200" dirty="0"/>
        </a:p>
      </dsp:txBody>
      <dsp:txXfrm>
        <a:off x="33121" y="32390"/>
        <a:ext cx="3463933" cy="1023940"/>
      </dsp:txXfrm>
    </dsp:sp>
    <dsp:sp modelId="{9EF7D191-6B12-466B-8086-EEC2C9CEA827}">
      <dsp:nvSpPr>
        <dsp:cNvPr id="0" name=""/>
        <dsp:cNvSpPr/>
      </dsp:nvSpPr>
      <dsp:spPr>
        <a:xfrm>
          <a:off x="3677071" y="534"/>
          <a:ext cx="3527645" cy="1087652"/>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en-US" sz="4700" kern="1200" dirty="0" smtClean="0"/>
            <a:t>PROCESS</a:t>
          </a:r>
          <a:endParaRPr lang="en-US" sz="4700" kern="1200" dirty="0"/>
        </a:p>
      </dsp:txBody>
      <dsp:txXfrm>
        <a:off x="3708927" y="32390"/>
        <a:ext cx="3463933" cy="1023940"/>
      </dsp:txXfrm>
    </dsp:sp>
    <dsp:sp modelId="{52C2E869-F33A-47F1-8397-B643D2D6A1EA}">
      <dsp:nvSpPr>
        <dsp:cNvPr id="0" name=""/>
        <dsp:cNvSpPr/>
      </dsp:nvSpPr>
      <dsp:spPr>
        <a:xfrm>
          <a:off x="7501039" y="1273067"/>
          <a:ext cx="3527645" cy="1087652"/>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en-US" sz="4900" kern="1200" dirty="0" smtClean="0"/>
            <a:t>PEER(?)</a:t>
          </a:r>
          <a:endParaRPr lang="en-US" sz="4900" kern="1200" dirty="0"/>
        </a:p>
      </dsp:txBody>
      <dsp:txXfrm>
        <a:off x="7532895" y="1304923"/>
        <a:ext cx="3463933" cy="1023940"/>
      </dsp:txXfrm>
    </dsp:sp>
    <dsp:sp modelId="{77535D11-AF9A-490F-9569-EC66076C73C2}">
      <dsp:nvSpPr>
        <dsp:cNvPr id="0" name=""/>
        <dsp:cNvSpPr/>
      </dsp:nvSpPr>
      <dsp:spPr>
        <a:xfrm>
          <a:off x="7501039" y="534"/>
          <a:ext cx="3527645" cy="1087652"/>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en-US" sz="4700" kern="1200" dirty="0" smtClean="0"/>
            <a:t>ITERATIONS</a:t>
          </a:r>
          <a:endParaRPr lang="en-US" sz="4700" kern="1200" dirty="0"/>
        </a:p>
      </dsp:txBody>
      <dsp:txXfrm>
        <a:off x="7532895" y="32390"/>
        <a:ext cx="3463933" cy="1023940"/>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10/31/2024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10/31/2024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10/31/2024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10/31/2024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smtClean="0"/>
              <a:t>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10/31/2024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10/31/2024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10/31/2024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10/31/2024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10/31/2024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chatgpt.com/g/g-eZSoWYCmX-peer-reviewgpt"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548640"/>
            <a:ext cx="10993549" cy="1475013"/>
          </a:xfrm>
        </p:spPr>
        <p:txBody>
          <a:bodyPr>
            <a:normAutofit/>
          </a:bodyPr>
          <a:lstStyle/>
          <a:p>
            <a:r>
              <a:rPr lang="en-US" dirty="0" smtClean="0"/>
              <a:t>Asking for what you want: </a:t>
            </a:r>
            <a:br>
              <a:rPr lang="en-US" dirty="0" smtClean="0"/>
            </a:br>
            <a:r>
              <a:rPr lang="en-US" dirty="0" err="1" smtClean="0"/>
              <a:t>Chatgpt</a:t>
            </a:r>
            <a:r>
              <a:rPr lang="en-US" dirty="0" smtClean="0"/>
              <a:t> &amp; the peer review process</a:t>
            </a:r>
            <a:endParaRPr lang="en-US"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1" y="2115092"/>
            <a:ext cx="10993546" cy="869647"/>
          </a:xfrm>
        </p:spPr>
        <p:txBody>
          <a:bodyPr>
            <a:normAutofit/>
          </a:bodyPr>
          <a:lstStyle/>
          <a:p>
            <a:r>
              <a:rPr lang="en-US" dirty="0" smtClean="0"/>
              <a:t>RIT </a:t>
            </a:r>
            <a:r>
              <a:rPr lang="en-US" dirty="0"/>
              <a:t>Center for teaching and learning </a:t>
            </a:r>
            <a:r>
              <a:rPr lang="en-US" dirty="0" smtClean="0"/>
              <a:t>fall symposium, 11.1.2024</a:t>
            </a:r>
          </a:p>
          <a:p>
            <a:r>
              <a:rPr lang="en-US" dirty="0"/>
              <a:t>Phil </a:t>
            </a:r>
            <a:r>
              <a:rPr lang="en-US" dirty="0" err="1"/>
              <a:t>shaw</a:t>
            </a:r>
            <a:r>
              <a:rPr lang="en-US" dirty="0"/>
              <a:t>, faculty fellow for gateway course student success</a:t>
            </a:r>
          </a:p>
          <a:p>
            <a:endParaRPr lang="en-US" dirty="0"/>
          </a:p>
        </p:txBody>
      </p:sp>
      <p:sp>
        <p:nvSpPr>
          <p:cNvPr id="20" name="Rectangle 19">
            <a:extLst>
              <a:ext uri="{FF2B5EF4-FFF2-40B4-BE49-F238E27FC236}">
                <a16:creationId xmlns:a16="http://schemas.microsoft.com/office/drawing/2014/main" id="{E7C6334F-6411-41EC-AD7D-179EDD8B58C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 close up of a logo&#10;&#10;Description automatically generated">
            <a:extLst>
              <a:ext uri="{FF2B5EF4-FFF2-40B4-BE49-F238E27FC236}">
                <a16:creationId xmlns:a16="http://schemas.microsoft.com/office/drawing/2014/main" id="{F1A8C364-94D4-4630-BAD0-78722F347055}"/>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smtClean="0"/>
              <a:t>Rationale for </a:t>
            </a:r>
            <a:r>
              <a:rPr lang="en-US" dirty="0" smtClean="0"/>
              <a:t>integrating </a:t>
            </a:r>
            <a:r>
              <a:rPr lang="en-US" dirty="0" smtClean="0"/>
              <a:t>gen-AI </a:t>
            </a:r>
            <a:r>
              <a:rPr lang="en-US" dirty="0" smtClean="0"/>
              <a:t>in </a:t>
            </a:r>
            <a:r>
              <a:rPr lang="en-US" dirty="0" smtClean="0"/>
              <a:t>peer review process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61844469"/>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78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a:t>
            </a:r>
            <a:r>
              <a:rPr lang="en-US" dirty="0" err="1" smtClean="0"/>
              <a:t>gpt</a:t>
            </a:r>
            <a:endParaRPr lang="en-US" dirty="0"/>
          </a:p>
        </p:txBody>
      </p:sp>
      <p:sp>
        <p:nvSpPr>
          <p:cNvPr id="3" name="Content Placeholder 2"/>
          <p:cNvSpPr>
            <a:spLocks noGrp="1"/>
          </p:cNvSpPr>
          <p:nvPr>
            <p:ph idx="1"/>
          </p:nvPr>
        </p:nvSpPr>
        <p:spPr/>
        <p:txBody>
          <a:bodyPr/>
          <a:lstStyle/>
          <a:p>
            <a:r>
              <a:rPr lang="en-US" dirty="0" smtClean="0"/>
              <a:t>Name &amp; Description</a:t>
            </a:r>
          </a:p>
          <a:p>
            <a:r>
              <a:rPr lang="en-US" dirty="0" smtClean="0"/>
              <a:t>Knowledge </a:t>
            </a:r>
          </a:p>
          <a:p>
            <a:r>
              <a:rPr lang="en-US" dirty="0" smtClean="0"/>
              <a:t>Instructions (ASK FOR WHAT YOU WANT!)</a:t>
            </a:r>
          </a:p>
          <a:p>
            <a:pPr lvl="1"/>
            <a:r>
              <a:rPr lang="en-US" dirty="0"/>
              <a:t>The purpose of this GPT is to provide feedback on academic writing and research. The feedback I would appreciate the most is related to 1) integration of primary and secondary research, 2) sentence clarity, 3) unnecessary repetitions, 4) overall structure of the paper, and 5) additional sources that you think are related to my research area. All citations and formatting should conform to APA 7th Edition. Please tailor the feedback as appropriate for an undergraduate student in their first or second </a:t>
            </a:r>
            <a:r>
              <a:rPr lang="en-US" dirty="0" smtClean="0"/>
              <a:t>year. 	</a:t>
            </a:r>
            <a:endParaRPr lang="en-US" dirty="0"/>
          </a:p>
        </p:txBody>
      </p:sp>
      <p:sp>
        <p:nvSpPr>
          <p:cNvPr id="4" name="Text Placeholder 3"/>
          <p:cNvSpPr>
            <a:spLocks noGrp="1"/>
          </p:cNvSpPr>
          <p:nvPr>
            <p:ph type="body" sz="half" idx="2"/>
          </p:nvPr>
        </p:nvSpPr>
        <p:spPr/>
        <p:txBody>
          <a:bodyPr/>
          <a:lstStyle/>
          <a:p>
            <a:r>
              <a:rPr lang="en-US" dirty="0" smtClean="0"/>
              <a:t>Available for Premium Users, but distributable to anyone with link. </a:t>
            </a:r>
          </a:p>
          <a:p>
            <a:endParaRPr lang="en-US" dirty="0"/>
          </a:p>
          <a:p>
            <a:r>
              <a:rPr lang="en-US" dirty="0">
                <a:hlinkClick r:id="rId2"/>
              </a:rPr>
              <a:t>https://</a:t>
            </a:r>
            <a:r>
              <a:rPr lang="en-US" dirty="0" smtClean="0">
                <a:hlinkClick r:id="rId2"/>
              </a:rPr>
              <a:t>chatgpt.com/g/g-eZSoWYCmX-peer-reviewgpt</a:t>
            </a:r>
            <a:endParaRPr lang="en-US" dirty="0" smtClean="0"/>
          </a:p>
          <a:p>
            <a:endParaRPr lang="en-US" dirty="0"/>
          </a:p>
        </p:txBody>
      </p:sp>
    </p:spTree>
    <p:extLst>
      <p:ext uri="{BB962C8B-B14F-4D97-AF65-F5344CB8AC3E}">
        <p14:creationId xmlns:p14="http://schemas.microsoft.com/office/powerpoint/2010/main" val="1812867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74" y="577970"/>
            <a:ext cx="11283351" cy="6280030"/>
          </a:xfrm>
        </p:spPr>
        <p:txBody>
          <a:bodyPr>
            <a:normAutofit fontScale="92500" lnSpcReduction="20000"/>
          </a:bodyPr>
          <a:lstStyle/>
          <a:p>
            <a:pPr marL="0" indent="0">
              <a:buNone/>
            </a:pPr>
            <a:r>
              <a:rPr lang="en-US" dirty="0"/>
              <a:t>Here are some discussion questions to explore how faculty might effectively incorporate </a:t>
            </a:r>
            <a:r>
              <a:rPr lang="en-US" dirty="0" err="1"/>
              <a:t>ChatGPT</a:t>
            </a:r>
            <a:r>
              <a:rPr lang="en-US" dirty="0"/>
              <a:t> into peer review processes:</a:t>
            </a:r>
          </a:p>
          <a:p>
            <a:pPr marL="0" indent="0">
              <a:buNone/>
            </a:pPr>
            <a:r>
              <a:rPr lang="en-US" b="1" dirty="0">
                <a:solidFill>
                  <a:srgbClr val="00B0F0"/>
                </a:solidFill>
              </a:rPr>
              <a:t>Enhancing Feedback Quality</a:t>
            </a:r>
            <a:r>
              <a:rPr lang="en-US" dirty="0"/>
              <a:t>: How could </a:t>
            </a:r>
            <a:r>
              <a:rPr lang="en-US" dirty="0" err="1"/>
              <a:t>ChatGPT</a:t>
            </a:r>
            <a:r>
              <a:rPr lang="en-US" dirty="0"/>
              <a:t> be used to help students provide more constructive, specific feedback in peer reviews? What </a:t>
            </a:r>
            <a:r>
              <a:rPr lang="en-US" dirty="0" smtClean="0"/>
              <a:t>are some </a:t>
            </a:r>
            <a:r>
              <a:rPr lang="en-US" dirty="0"/>
              <a:t>ways to train students to use AI to add depth to their critique?</a:t>
            </a:r>
          </a:p>
          <a:p>
            <a:pPr marL="0" indent="0">
              <a:buNone/>
            </a:pPr>
            <a:r>
              <a:rPr lang="en-US" b="1" dirty="0">
                <a:solidFill>
                  <a:srgbClr val="00B050"/>
                </a:solidFill>
              </a:rPr>
              <a:t>Ethics and Integrity</a:t>
            </a:r>
            <a:r>
              <a:rPr lang="en-US" dirty="0"/>
              <a:t>: How should we address ethical considerations around AI use in peer review? Are there aspects of peer review, like originality and student ownership, that might be compromised?</a:t>
            </a:r>
          </a:p>
          <a:p>
            <a:pPr marL="0" indent="0">
              <a:buNone/>
            </a:pPr>
            <a:r>
              <a:rPr lang="en-US" b="1" dirty="0">
                <a:solidFill>
                  <a:srgbClr val="00B0F0"/>
                </a:solidFill>
              </a:rPr>
              <a:t>AI for Preliminary Reviews</a:t>
            </a:r>
            <a:r>
              <a:rPr lang="en-US" dirty="0"/>
              <a:t>: Could </a:t>
            </a:r>
            <a:r>
              <a:rPr lang="en-US" dirty="0" err="1"/>
              <a:t>ChatGPT</a:t>
            </a:r>
            <a:r>
              <a:rPr lang="en-US" dirty="0"/>
              <a:t> serve as a preliminary reviewer, offering students AI-generated feedback before or alongside human peer feedback? What are potential benefits or downsides?</a:t>
            </a:r>
          </a:p>
          <a:p>
            <a:pPr marL="0" indent="0">
              <a:buNone/>
            </a:pPr>
            <a:r>
              <a:rPr lang="en-US" b="1" dirty="0">
                <a:solidFill>
                  <a:srgbClr val="00B050"/>
                </a:solidFill>
              </a:rPr>
              <a:t>Developing Critical Thinking</a:t>
            </a:r>
            <a:r>
              <a:rPr lang="en-US" dirty="0"/>
              <a:t>: In what ways can using </a:t>
            </a:r>
            <a:r>
              <a:rPr lang="en-US" dirty="0" err="1"/>
              <a:t>ChatGPT</a:t>
            </a:r>
            <a:r>
              <a:rPr lang="en-US" dirty="0"/>
              <a:t> in peer review teach students to think more critically about their own feedback? How can we help students distinguish between AI suggestions and their own analytical insights?</a:t>
            </a:r>
          </a:p>
          <a:p>
            <a:pPr marL="0" indent="0">
              <a:buNone/>
            </a:pPr>
            <a:r>
              <a:rPr lang="en-US" b="1" dirty="0" smtClean="0">
                <a:solidFill>
                  <a:srgbClr val="00B0F0"/>
                </a:solidFill>
              </a:rPr>
              <a:t>Personalization </a:t>
            </a:r>
            <a:r>
              <a:rPr lang="en-US" b="1" dirty="0">
                <a:solidFill>
                  <a:srgbClr val="00B0F0"/>
                </a:solidFill>
              </a:rPr>
              <a:t>in Feedback</a:t>
            </a:r>
            <a:r>
              <a:rPr lang="en-US" dirty="0"/>
              <a:t>: How might AI support tailoring feedback to each student’s specific writing goals? Can </a:t>
            </a:r>
            <a:r>
              <a:rPr lang="en-US" dirty="0" err="1"/>
              <a:t>ChatGPT</a:t>
            </a:r>
            <a:r>
              <a:rPr lang="en-US" dirty="0"/>
              <a:t> be used to help students focus on individual strengths and areas for growth?</a:t>
            </a:r>
          </a:p>
          <a:p>
            <a:pPr marL="0" indent="0">
              <a:buNone/>
            </a:pPr>
            <a:r>
              <a:rPr lang="en-US" b="1" dirty="0">
                <a:solidFill>
                  <a:srgbClr val="00B050"/>
                </a:solidFill>
              </a:rPr>
              <a:t>Training and Guidelines</a:t>
            </a:r>
            <a:r>
              <a:rPr lang="en-US" dirty="0"/>
              <a:t>: What kinds of guidelines or training would be helpful to ensure students use </a:t>
            </a:r>
            <a:r>
              <a:rPr lang="en-US" dirty="0" err="1"/>
              <a:t>ChatGPT</a:t>
            </a:r>
            <a:r>
              <a:rPr lang="en-US" dirty="0"/>
              <a:t> thoughtfully in peer review? Should there be protocols to ensure that AI feedback is applied ethically and accurately?</a:t>
            </a:r>
          </a:p>
          <a:p>
            <a:pPr marL="0" indent="0">
              <a:buNone/>
            </a:pPr>
            <a:r>
              <a:rPr lang="en-US" b="1" dirty="0">
                <a:solidFill>
                  <a:srgbClr val="00B0F0"/>
                </a:solidFill>
              </a:rPr>
              <a:t>Assessment of AI-Generated Feedback</a:t>
            </a:r>
            <a:r>
              <a:rPr lang="en-US" dirty="0"/>
              <a:t>: How should faculty assess the quality and impact of AI-generated feedback in student revisions? Are there specific indicators that show </a:t>
            </a:r>
            <a:r>
              <a:rPr lang="en-US" dirty="0" err="1"/>
              <a:t>ChatGPT’s</a:t>
            </a:r>
            <a:r>
              <a:rPr lang="en-US" dirty="0"/>
              <a:t> use is constructive rather than obstructive?</a:t>
            </a:r>
          </a:p>
          <a:p>
            <a:pPr marL="0" indent="0">
              <a:buNone/>
            </a:pPr>
            <a:r>
              <a:rPr lang="en-US" b="1" dirty="0">
                <a:solidFill>
                  <a:srgbClr val="00B050"/>
                </a:solidFill>
              </a:rPr>
              <a:t>Student Perception and Motivation</a:t>
            </a:r>
            <a:r>
              <a:rPr lang="en-US" dirty="0"/>
              <a:t>: How do students perceive the role of </a:t>
            </a:r>
            <a:r>
              <a:rPr lang="en-US" dirty="0" err="1"/>
              <a:t>ChatGPT</a:t>
            </a:r>
            <a:r>
              <a:rPr lang="en-US" dirty="0"/>
              <a:t> in their learning processes? Do they view it as supportive, or might it decrease motivation to engage deeply in the peer review?</a:t>
            </a:r>
          </a:p>
          <a:p>
            <a:pPr marL="0" indent="0">
              <a:buNone/>
            </a:pPr>
            <a:r>
              <a:rPr lang="en-US" b="1" dirty="0">
                <a:solidFill>
                  <a:srgbClr val="00B0F0"/>
                </a:solidFill>
              </a:rPr>
              <a:t>Scaffolding for Effective Use</a:t>
            </a:r>
            <a:r>
              <a:rPr lang="en-US" dirty="0"/>
              <a:t>: What scaffolding might be necessary for students to benefit from </a:t>
            </a:r>
            <a:r>
              <a:rPr lang="en-US" dirty="0" err="1"/>
              <a:t>ChatGPT</a:t>
            </a:r>
            <a:r>
              <a:rPr lang="en-US" dirty="0"/>
              <a:t> in a peer review process, particularly for those less familiar with AI tools?</a:t>
            </a:r>
          </a:p>
          <a:p>
            <a:pPr marL="0" indent="0">
              <a:buNone/>
            </a:pPr>
            <a:r>
              <a:rPr lang="en-US" dirty="0"/>
              <a:t>These questions could spark valuable conversations around the role of AI in fostering more effective, engaging, and ethical peer review practices in academic settings.</a:t>
            </a:r>
          </a:p>
          <a:p>
            <a:endParaRPr lang="en-US" dirty="0"/>
          </a:p>
        </p:txBody>
      </p:sp>
    </p:spTree>
    <p:extLst>
      <p:ext uri="{BB962C8B-B14F-4D97-AF65-F5344CB8AC3E}">
        <p14:creationId xmlns:p14="http://schemas.microsoft.com/office/powerpoint/2010/main" val="4208973303"/>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OUR.pptx" id="{C8B94E25-33BD-45D5-BF09-DFDE6F66F827}" vid="{3906A810-667D-48F7-952C-A904CEA9ED63}"/>
    </a:ext>
  </a:extLst>
</a:theme>
</file>

<file path=docProps/app.xml><?xml version="1.0" encoding="utf-8"?>
<Properties xmlns="http://schemas.openxmlformats.org/officeDocument/2006/extended-properties" xmlns:vt="http://schemas.openxmlformats.org/officeDocument/2006/docPropsVTypes">
  <Template>Future forward</Template>
  <TotalTime>0</TotalTime>
  <Words>541</Words>
  <Application>Microsoft Office PowerPoint</Application>
  <PresentationFormat>Widescreen</PresentationFormat>
  <Paragraphs>29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Franklin Gothic Book</vt:lpstr>
      <vt:lpstr>Franklin Gothic Demi</vt:lpstr>
      <vt:lpstr>Wingdings 2</vt:lpstr>
      <vt:lpstr>DividendVTI</vt:lpstr>
      <vt:lpstr>Asking for what you want:  Chatgpt &amp; the peer review process</vt:lpstr>
      <vt:lpstr>Rationale for integrating gen-AI in peer review process</vt:lpstr>
      <vt:lpstr>Custom gpt</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2024-10-31T14:31:37Z</dcterms:created>
  <dcterms:modified xsi:type="dcterms:W3CDTF">2024-10-31T17:21:59Z</dcterms:modified>
</cp:coreProperties>
</file>